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406" r:id="rId3"/>
    <p:sldId id="443" r:id="rId4"/>
    <p:sldId id="530" r:id="rId5"/>
    <p:sldId id="444" r:id="rId6"/>
    <p:sldId id="532" r:id="rId7"/>
    <p:sldId id="466" r:id="rId8"/>
    <p:sldId id="467" r:id="rId9"/>
    <p:sldId id="490" r:id="rId10"/>
    <p:sldId id="537" r:id="rId11"/>
    <p:sldId id="568" r:id="rId12"/>
    <p:sldId id="468" r:id="rId13"/>
    <p:sldId id="469" r:id="rId14"/>
    <p:sldId id="470" r:id="rId15"/>
    <p:sldId id="561" r:id="rId16"/>
    <p:sldId id="491" r:id="rId17"/>
    <p:sldId id="560" r:id="rId18"/>
    <p:sldId id="564" r:id="rId19"/>
    <p:sldId id="563" r:id="rId20"/>
    <p:sldId id="565" r:id="rId21"/>
    <p:sldId id="471" r:id="rId22"/>
    <p:sldId id="546" r:id="rId23"/>
    <p:sldId id="538" r:id="rId24"/>
    <p:sldId id="552" r:id="rId25"/>
    <p:sldId id="541" r:id="rId26"/>
    <p:sldId id="543" r:id="rId27"/>
    <p:sldId id="535" r:id="rId28"/>
    <p:sldId id="566" r:id="rId29"/>
    <p:sldId id="567" r:id="rId30"/>
    <p:sldId id="562" r:id="rId31"/>
    <p:sldId id="551" r:id="rId32"/>
    <p:sldId id="505" r:id="rId33"/>
    <p:sldId id="542" r:id="rId34"/>
    <p:sldId id="553" r:id="rId35"/>
    <p:sldId id="442" r:id="rId36"/>
    <p:sldId id="554" r:id="rId37"/>
    <p:sldId id="550" r:id="rId38"/>
    <p:sldId id="529" r:id="rId39"/>
    <p:sldId id="476" r:id="rId40"/>
    <p:sldId id="492" r:id="rId41"/>
    <p:sldId id="559" r:id="rId42"/>
    <p:sldId id="558" r:id="rId43"/>
    <p:sldId id="540" r:id="rId44"/>
    <p:sldId id="548" r:id="rId45"/>
    <p:sldId id="547" r:id="rId46"/>
    <p:sldId id="549" r:id="rId47"/>
    <p:sldId id="473" r:id="rId48"/>
    <p:sldId id="569" r:id="rId49"/>
    <p:sldId id="572" r:id="rId50"/>
    <p:sldId id="570" r:id="rId51"/>
    <p:sldId id="571" r:id="rId52"/>
    <p:sldId id="489" r:id="rId53"/>
    <p:sldId id="457" r:id="rId54"/>
    <p:sldId id="459" r:id="rId55"/>
    <p:sldId id="46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9600" autoAdjust="0"/>
  </p:normalViewPr>
  <p:slideViewPr>
    <p:cSldViewPr snapToGrid="0" showGuides="1">
      <p:cViewPr varScale="1">
        <p:scale>
          <a:sx n="114" d="100"/>
          <a:sy n="114" d="100"/>
        </p:scale>
        <p:origin x="2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urjmedres.biomedcentral.com/articles/10.1186/s40001-023-01365-3#ref-CR9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engineering/bacterial-speci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736B-DF48-01A2-46BB-FD7AFE2B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F7748-D1DC-1FC7-6B93-2DDFA8223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78CAD-31CB-AD84-BF8B-0544F3E2A6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I didn’t mine this dataset as it was flow not RNA… could still do it but initially focused on RNA+TCR so I could analyze gene expression profiles if I wanted to (not that I really did that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69CD6"/>
                </a:solidFill>
                <a:effectLst/>
                <a:latin typeface="Menlo" panose="020B0609030804020204" pitchFamily="49" charset="0"/>
              </a:rPr>
              <a:t>Statistics caveat: not necessarily more TCR diversification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on ICI just because we saw significance in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 and not in no </a:t>
            </a:r>
            <a:r>
              <a:rPr lang="en-US" b="1" i="0" dirty="0" err="1">
                <a:solidFill>
                  <a:srgbClr val="569CD6"/>
                </a:solidFill>
                <a:effectLst/>
                <a:latin typeface="Menlo" panose="020B0609030804020204" pitchFamily="49" charset="0"/>
              </a:rPr>
              <a:t>irAE</a:t>
            </a:r>
            <a:r>
              <a:rPr lang="en-US" b="1" i="0" dirty="0">
                <a:solidFill>
                  <a:srgbClr val="569CD6"/>
                </a:solidFill>
                <a:effectLst/>
                <a:latin typeface="Menlo" panose="020B0609030804020204" pitchFamily="49"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a:lnSpc>
                <a:spcPts val="2250"/>
              </a:lnSpc>
              <a:spcBef>
                <a:spcPts val="2000"/>
              </a:spcBef>
              <a:spcAft>
                <a:spcPts val="1000"/>
              </a:spcAft>
            </a:pPr>
            <a:r>
              <a:rPr lang="en-US" sz="1800" b="1" dirty="0">
                <a:solidFill>
                  <a:srgbClr val="000000"/>
                </a:solidFill>
                <a:effectLst/>
                <a:latin typeface="Cambria" panose="02040503050406030204" pitchFamily="18" charset="0"/>
              </a:rPr>
              <a:t>Early rise in brain damage markers and high ICOS expression in CD4+ and CD8+ T cells during checkpoint inhibitor-induced encephalomyelitis</a:t>
            </a: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costimulatory receptor inducible T cell costimulatory receptor (ICOS) was expressed on a high proportion of CD4+ and CD8+T cells as encephalomyelitis symptoms peaked and then gradually decreased in parallel with clinical improvement. Both single and double immune checkpoint inhibitor-treated melanoma patients with other serious immune-related adverse events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(n=9) also expressed ICOS on a significantly higher proportion of CD4+ and CD8+T cells compared with controls without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(n=12). In conclusion, our results suggest a potential role for ICOS on CD4+ and CD8+T cells in mediating encephalomyelitis and other serious </a:t>
            </a:r>
            <a:r>
              <a:rPr lang="en-US" b="0" i="0" u="none" strike="noStrike" dirty="0" err="1">
                <a:solidFill>
                  <a:srgbClr val="212121"/>
                </a:solidFill>
                <a:effectLst/>
                <a:latin typeface="Cambria" panose="02040503050406030204" pitchFamily="18" charset="0"/>
              </a:rPr>
              <a:t>irAE</a:t>
            </a:r>
            <a:r>
              <a:rPr lang="en-US" b="0" i="0" u="none" strike="noStrike" dirty="0">
                <a:solidFill>
                  <a:srgbClr val="212121"/>
                </a:solidFill>
                <a:effectLst/>
                <a:latin typeface="Cambria"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05050"/>
              </a:solidFill>
              <a:effectLst/>
              <a:latin typeface="Helvetica" pitchFamily="2" charset="0"/>
            </a:endParaRPr>
          </a:p>
          <a:p>
            <a:pPr algn="l" fontAlgn="t" latinLnBrk="0"/>
            <a:r>
              <a:rPr lang="en-US" dirty="0">
                <a:effectLst/>
              </a:rPr>
              <a:t>Yano [</a:t>
            </a:r>
            <a:r>
              <a:rPr lang="en-US" u="sng" dirty="0">
                <a:solidFill>
                  <a:srgbClr val="8E2555"/>
                </a:solidFill>
                <a:effectLst/>
                <a:hlinkClick r:id="rId3" tooltip="Yano S, Ashida K, Sakamoto R, et al. Human leucocyte antigen DR15, a possible predictive marker for immune checkpoint inhibitor-induced secondary adrenal insufficiency. Eur J Cancer. 2020;130:198–203."/>
              </a:rPr>
              <a:t>98</a:t>
            </a:r>
            <a:r>
              <a:rPr lang="en-US" dirty="0">
                <a:effectLst/>
              </a:rPr>
              <a:t>]</a:t>
            </a:r>
          </a:p>
          <a:p>
            <a:pPr algn="l" fontAlgn="t" latinLnBrk="0"/>
            <a:r>
              <a:rPr lang="en-US" dirty="0">
                <a:effectLst/>
              </a:rPr>
              <a:t>HLA-DR15 is significantly higher in patients with pituitary </a:t>
            </a:r>
            <a:r>
              <a:rPr lang="en-US" dirty="0" err="1">
                <a:effectLst/>
              </a:rPr>
              <a:t>irAE</a:t>
            </a:r>
            <a:r>
              <a:rPr lang="en-US" dirty="0">
                <a:effectLst/>
              </a:rPr>
              <a:t> than in healthy controls, which may be a predisposing factor for pituitary </a:t>
            </a:r>
            <a:r>
              <a:rPr lang="en-US" dirty="0" err="1">
                <a:effectLst/>
              </a:rPr>
              <a:t>irAE</a:t>
            </a:r>
            <a:r>
              <a:rPr lang="en-US" dirty="0">
                <a:effectLst/>
              </a:rPr>
              <a:t>. The mechanism may be that HLA-DR15 mediated IL-17</a:t>
            </a:r>
          </a:p>
          <a:p>
            <a:pPr algn="l" fontAlgn="t" latinLnBrk="0"/>
            <a:endParaRPr lang="en-US" dirty="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1" i="0" u="none" strike="noStrike" dirty="0">
                <a:solidFill>
                  <a:srgbClr val="1B3051"/>
                </a:solidFill>
                <a:effectLst/>
                <a:latin typeface="Europa"/>
              </a:rPr>
              <a:t>New biomarkers exploration and nomogram construction of prognostic and immune-related adverse events of advanced non-small cell lung cancer patients receiving immune checkpoint inhibitors</a:t>
            </a:r>
            <a:endParaRPr lang="en-US" dirty="0">
              <a:effectLst/>
            </a:endParaRPr>
          </a:p>
          <a:p>
            <a:pPr algn="l" fontAlgn="t" latinLnBrk="0"/>
            <a:r>
              <a:rPr lang="en-US" b="0" i="0" u="none" strike="noStrike" dirty="0">
                <a:solidFill>
                  <a:srgbClr val="333333"/>
                </a:solidFill>
                <a:effectLst/>
                <a:latin typeface="Georgia" panose="02040502050405020303" pitchFamily="18" charset="0"/>
              </a:rPr>
              <a:t>CD3+CD56+CD16+NKT-like cells were not only correlated with PFS but also associated with severe </a:t>
            </a:r>
            <a:r>
              <a:rPr lang="en-US" b="0" i="0" u="none" strike="noStrike" dirty="0" err="1">
                <a:solidFill>
                  <a:srgbClr val="333333"/>
                </a:solidFill>
                <a:effectLst/>
                <a:latin typeface="Georgia" panose="02040502050405020303" pitchFamily="18" charset="0"/>
              </a:rPr>
              <a:t>irAEs</a:t>
            </a:r>
            <a:endParaRPr lang="en-US" b="0" i="0" u="none" strike="noStrike" dirty="0">
              <a:solidFill>
                <a:srgbClr val="333333"/>
              </a:solidFill>
              <a:effectLst/>
              <a:latin typeface="Georgia" panose="02040502050405020303"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ambria" panose="020405030504060302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E7787ECF-7C39-4374-5846-750EAD3120C4}"/>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58409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A4B7-F09D-5FDC-A591-8D0B90FF1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E754A-9F77-EDF0-2DAC-B587FC6FE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80112-3438-120A-D650-8BB0226C3ED3}"/>
              </a:ext>
            </a:extLst>
          </p:cNvPr>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mbria" panose="02040503050406030204" pitchFamily="18" charset="0"/>
              </a:rPr>
              <a:t>Toxicity-specific peripheral blood T and B cell dynamics in anti-PD-1 and combined immune checkpoint inhibition</a:t>
            </a:r>
            <a:endParaRPr lang="en-US" b="1" i="0" u="none" strike="noStrike" dirty="0">
              <a:solidFill>
                <a:srgbClr val="333333"/>
              </a:solidFill>
              <a:effectLst/>
              <a:latin typeface="Georgia" panose="02040502050405020303" pitchFamily="18" charset="0"/>
            </a:endParaRPr>
          </a:p>
          <a:p>
            <a:pPr algn="l" fontAlgn="t" latinLnBrk="0"/>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were characterized by significantly enhanced proliferation of Th1-associated, mainly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CD27</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effector memory T cells, as well as Th17-associated immune responses and germinal center activation (reflected by CXCL13 and IL-21 increases). We observed no changes in CD21</a:t>
            </a:r>
            <a:r>
              <a:rPr lang="en-US" b="0" i="0" u="none" strike="noStrike" baseline="30000" dirty="0">
                <a:solidFill>
                  <a:srgbClr val="212121"/>
                </a:solidFill>
                <a:effectLst/>
                <a:latin typeface="Cambria" panose="02040503050406030204" pitchFamily="18" charset="0"/>
              </a:rPr>
              <a:t>lo</a:t>
            </a:r>
            <a:r>
              <a:rPr lang="en-US" b="0" i="0" u="none" strike="noStrike" dirty="0">
                <a:solidFill>
                  <a:srgbClr val="212121"/>
                </a:solidFill>
                <a:effectLst/>
                <a:latin typeface="Cambria" panose="02040503050406030204" pitchFamily="18" charset="0"/>
              </a:rPr>
              <a:t>, memory, class-switched or newly activated B cell subsets. Particularly double-positive PD-1</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LAG-3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CD8</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cells showed enhanced cytotoxic capacity in patients with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Within anti-PD-1 monotherapy,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were associated with modestly enhanced Th1-associated responses reflected by increased serum CXCL9 and CXCL10. In conclusion, ICI-induced toxicity is dominated by enhanced Th1-associated responses, but in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we also found evidence for Th17-associated responses and germinal center activation. Together, our data add to the growing body of evidence that </a:t>
            </a:r>
            <a:r>
              <a:rPr lang="en-US" b="0" i="0" u="none" strike="noStrike" dirty="0" err="1">
                <a:solidFill>
                  <a:srgbClr val="212121"/>
                </a:solidFill>
                <a:effectLst/>
                <a:latin typeface="Cambria" panose="02040503050406030204" pitchFamily="18" charset="0"/>
              </a:rPr>
              <a:t>irAEs</a:t>
            </a:r>
            <a:r>
              <a:rPr lang="en-US" b="0" i="0" u="none" strike="noStrike" dirty="0">
                <a:solidFill>
                  <a:srgbClr val="212121"/>
                </a:solidFill>
                <a:effectLst/>
                <a:latin typeface="Cambria" panose="02040503050406030204" pitchFamily="18" charset="0"/>
              </a:rPr>
              <a:t> may be driven by newly activated CD4</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helper T cells, specifically after </a:t>
            </a:r>
            <a:r>
              <a:rPr lang="en-US" b="0" i="0" u="none" strike="noStrike" dirty="0" err="1">
                <a:solidFill>
                  <a:srgbClr val="212121"/>
                </a:solidFill>
                <a:effectLst/>
                <a:latin typeface="Cambria" panose="02040503050406030204" pitchFamily="18" charset="0"/>
              </a:rPr>
              <a:t>cICI</a:t>
            </a:r>
            <a:r>
              <a:rPr lang="en-US" b="0" i="0" u="none" strike="noStrike" dirty="0">
                <a:solidFill>
                  <a:srgbClr val="212121"/>
                </a:solidFill>
                <a:effectLst/>
                <a:latin typeface="Cambria" panose="02040503050406030204" pitchFamily="18" charset="0"/>
              </a:rPr>
              <a:t>. </a:t>
            </a:r>
            <a:endParaRPr lang="en-US" dirty="0">
              <a:effectLst/>
            </a:endParaRPr>
          </a:p>
        </p:txBody>
      </p:sp>
      <p:sp>
        <p:nvSpPr>
          <p:cNvPr id="4" name="Slide Number Placeholder 3">
            <a:extLst>
              <a:ext uri="{FF2B5EF4-FFF2-40B4-BE49-F238E27FC236}">
                <a16:creationId xmlns:a16="http://schemas.microsoft.com/office/drawing/2014/main" id="{A4C32D53-9621-4D2C-CBE3-85838B94115C}"/>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394775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infiltration of T cells in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PMID35101349</a:t>
            </a:r>
            <a:r>
              <a:rPr lang="en-US" sz="1200" dirty="0"/>
              <a:t>)</a:t>
            </a:r>
          </a:p>
          <a:p>
            <a:r>
              <a:rPr lang="en-US" sz="1200" dirty="0"/>
              <a:t>sharing between</a:t>
            </a:r>
            <a:r>
              <a:rPr lang="en-US" sz="1200" i="0" u="none" strike="noStrike" dirty="0">
                <a:effectLst/>
              </a:rPr>
              <a:t> TCR clonotypes infi</a:t>
            </a:r>
            <a:r>
              <a:rPr lang="en-US" sz="1200" dirty="0"/>
              <a:t>ltrating primary tumor and </a:t>
            </a:r>
            <a:r>
              <a:rPr lang="en-US" sz="1200" dirty="0" err="1"/>
              <a:t>irAE</a:t>
            </a:r>
            <a:r>
              <a:rPr lang="en-US" sz="1200" dirty="0"/>
              <a:t> tissue (</a:t>
            </a:r>
            <a:r>
              <a:rPr lang="en-US" sz="1200" b="0" i="0" u="none" strike="noStrike" dirty="0">
                <a:effectLst/>
              </a:rPr>
              <a:t>PMID31021392</a:t>
            </a:r>
            <a:r>
              <a:rPr lang="en-US" sz="1200" dirty="0"/>
              <a:t>, </a:t>
            </a:r>
            <a:r>
              <a:rPr lang="en-US" sz="1200" b="0" i="0" u="none" strike="noStrike" dirty="0">
                <a:effectLst/>
              </a:rPr>
              <a:t>PMID30832716</a:t>
            </a:r>
            <a:r>
              <a:rPr lang="en-US" sz="1200" dirty="0"/>
              <a:t>) and metastases and </a:t>
            </a:r>
            <a:r>
              <a:rPr lang="en-US" sz="1200" dirty="0" err="1"/>
              <a:t>irAE</a:t>
            </a:r>
            <a:r>
              <a:rPr lang="en-US" sz="1200" dirty="0"/>
              <a:t> tissue (</a:t>
            </a:r>
            <a:r>
              <a:rPr lang="en-US" sz="1200" b="0" i="0" u="none" strike="noStrike" dirty="0">
                <a:effectLst/>
              </a:rPr>
              <a:t>PMID37680638</a:t>
            </a:r>
            <a:r>
              <a:rPr lang="en-US" sz="1200" dirty="0"/>
              <a:t>)</a:t>
            </a:r>
          </a:p>
          <a:p>
            <a:r>
              <a:rPr lang="en-US" sz="1200" i="0" u="none" strike="noStrike" dirty="0">
                <a:effectLst/>
              </a:rPr>
              <a:t>more peripheral T cell clones shared with TILs in </a:t>
            </a:r>
            <a:r>
              <a:rPr lang="en-US" sz="1200" i="0" u="none" strike="noStrike" dirty="0" err="1">
                <a:effectLst/>
              </a:rPr>
              <a:t>irAE</a:t>
            </a:r>
            <a:r>
              <a:rPr lang="en-US" sz="1200" i="0" u="none" strike="noStrike" dirty="0">
                <a:effectLst/>
              </a:rPr>
              <a:t> patients (</a:t>
            </a:r>
            <a:r>
              <a:rPr lang="en-US" sz="1200" b="0" i="0" u="none" strike="noStrike" dirty="0">
                <a:effectLst/>
              </a:rPr>
              <a:t>PMID30832716</a:t>
            </a:r>
            <a:r>
              <a:rPr lang="en-US" sz="1200" i="0" u="none" strike="noStrike" dirty="0">
                <a:effectLst/>
              </a:rPr>
              <a:t>)</a:t>
            </a: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 details:</a:t>
            </a:r>
          </a:p>
          <a:p>
            <a:r>
              <a:rPr lang="en-US" dirty="0">
                <a:solidFill>
                  <a:srgbClr val="000000"/>
                </a:solidFill>
                <a:effectLst/>
                <a:latin typeface="Times New Roman" panose="02020603050405020304" pitchFamily="18" charset="0"/>
              </a:rPr>
              <a:t>Sequencing of all 10x Genomics libraries was performed through </a:t>
            </a:r>
            <a:r>
              <a:rPr lang="en-US" dirty="0" err="1">
                <a:solidFill>
                  <a:srgbClr val="000000"/>
                </a:solidFill>
                <a:effectLst/>
                <a:latin typeface="Times New Roman" panose="02020603050405020304" pitchFamily="18" charset="0"/>
              </a:rPr>
              <a:t>Medgenome</a:t>
            </a:r>
            <a:r>
              <a:rPr lang="en-US" dirty="0">
                <a:solidFill>
                  <a:srgbClr val="000000"/>
                </a:solidFill>
                <a:effectLst/>
                <a:latin typeface="Times New Roman" panose="02020603050405020304" pitchFamily="18" charset="0"/>
              </a:rPr>
              <a:t> (Foster City,</a:t>
            </a:r>
          </a:p>
          <a:p>
            <a:r>
              <a:rPr lang="en-US" dirty="0">
                <a:solidFill>
                  <a:srgbClr val="000000"/>
                </a:solidFill>
                <a:effectLst/>
                <a:latin typeface="Times New Roman" panose="02020603050405020304" pitchFamily="18" charset="0"/>
              </a:rPr>
              <a:t>California). 5’ library, TCR library, and feature barcoding libraries were all sequenced on the Illumina</a:t>
            </a:r>
          </a:p>
          <a:p>
            <a:r>
              <a:rPr lang="en-US" dirty="0" err="1">
                <a:solidFill>
                  <a:srgbClr val="000000"/>
                </a:solidFill>
                <a:effectLst/>
                <a:latin typeface="Times New Roman" panose="02020603050405020304" pitchFamily="18" charset="0"/>
              </a:rPr>
              <a:t>NovaSeq</a:t>
            </a:r>
            <a:r>
              <a:rPr lang="en-US" dirty="0">
                <a:solidFill>
                  <a:srgbClr val="000000"/>
                </a:solidFill>
                <a:effectLst/>
                <a:latin typeface="Times New Roman" panose="02020603050405020304" pitchFamily="18" charset="0"/>
              </a:rPr>
              <a:t> 6000 instrument using 200 cycle kits and run with 2x100bp for a goal of 20,000 paired</a:t>
            </a:r>
          </a:p>
          <a:p>
            <a:r>
              <a:rPr lang="en-US" dirty="0">
                <a:solidFill>
                  <a:srgbClr val="000000"/>
                </a:solidFill>
                <a:effectLst/>
                <a:latin typeface="Times New Roman" panose="02020603050405020304" pitchFamily="18" charset="0"/>
              </a:rPr>
              <a:t>reads/cell, 5,000 paired reads/cell, and 5,000 paired reads/cell. Ultimately, 30,000-60,000 mean reads</a:t>
            </a:r>
          </a:p>
          <a:p>
            <a:r>
              <a:rPr lang="en-US" dirty="0">
                <a:solidFill>
                  <a:srgbClr val="000000"/>
                </a:solidFill>
                <a:effectLst/>
                <a:latin typeface="Times New Roman" panose="02020603050405020304" pitchFamily="18" charset="0"/>
              </a:rPr>
              <a:t>per cell were achieved in each sample, in order to achieve sufficient sampling of genes</a:t>
            </a:r>
          </a:p>
          <a:p>
            <a:endParaRPr lang="en-US" dirty="0">
              <a:solidFill>
                <a:srgbClr val="000000"/>
              </a:solidFill>
              <a:effectLst/>
              <a:latin typeface="Times New Roman" panose="02020603050405020304" pitchFamily="18" charset="0"/>
            </a:endParaRPr>
          </a:p>
          <a:p>
            <a:r>
              <a:rPr lang="en-US" dirty="0">
                <a:solidFill>
                  <a:srgbClr val="000000"/>
                </a:solidFill>
                <a:effectLst/>
                <a:latin typeface="Times New Roman" panose="02020603050405020304" pitchFamily="18" charset="0"/>
              </a:rPr>
              <a:t>C</a:t>
            </a:r>
            <a:r>
              <a:rPr lang="en-US" b="0" i="0" u="none" strike="noStrike" dirty="0">
                <a:solidFill>
                  <a:srgbClr val="000000"/>
                </a:solidFill>
                <a:effectLst/>
                <a:latin typeface="Arial" panose="020B0604020202020204" pitchFamily="34" charset="0"/>
              </a:rPr>
              <a:t>lusters of cell populations were marked according to differentially expressed markers of each queried cluster and established canonical markers of each immune subset </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More PD-1 blockade it seems</a:t>
            </a:r>
          </a:p>
          <a:p>
            <a:endParaRPr lang="en-US" b="0" i="0" u="none" strike="noStrike" dirty="0">
              <a:solidFill>
                <a:srgbClr val="000000"/>
              </a:solidFill>
              <a:effectLst/>
              <a:latin typeface="Arial" panose="020B0604020202020204" pitchFamily="34" charset="0"/>
            </a:endParaRPr>
          </a:p>
          <a:p>
            <a:r>
              <a:rPr lang="en-US" b="0" i="0" u="none" strike="noStrike" dirty="0">
                <a:solidFill>
                  <a:srgbClr val="000000"/>
                </a:solidFill>
                <a:effectLst/>
                <a:latin typeface="Arial" panose="020B0604020202020204" pitchFamily="34" charset="0"/>
              </a:rPr>
              <a:t>Time on ICI:</a:t>
            </a:r>
          </a:p>
          <a:p>
            <a:r>
              <a:rPr lang="en-US" dirty="0">
                <a:solidFill>
                  <a:srgbClr val="000000"/>
                </a:solidFill>
                <a:effectLst/>
                <a:latin typeface="Times New Roman" panose="02020603050405020304" pitchFamily="18" charset="0"/>
              </a:rPr>
              <a:t>~ 6-12 months on ICI before blood</a:t>
            </a:r>
          </a:p>
          <a:p>
            <a:r>
              <a:rPr lang="en-US" dirty="0">
                <a:solidFill>
                  <a:srgbClr val="000000"/>
                </a:solidFill>
                <a:effectLst/>
                <a:latin typeface="Times New Roman" panose="02020603050405020304" pitchFamily="18" charset="0"/>
              </a:rPr>
              <a:t>~ few months from symptom onset to blood</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88C-AFA5-68B8-EA8F-2FC3B6F6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99C28-44AF-F1E3-E060-469234056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4B39E-1614-82B9-6028-2CE14C7766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9A8D0A96-E8FE-83A9-3D5D-6F4F70193D37}"/>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224276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seq details:</a:t>
            </a:r>
          </a:p>
          <a:p>
            <a:pPr algn="l"/>
            <a:r>
              <a:rPr lang="en-US" b="0" i="0" u="none" strike="noStrike" dirty="0">
                <a:solidFill>
                  <a:srgbClr val="603620"/>
                </a:solidFill>
                <a:effectLst/>
                <a:latin typeface="Cambria" panose="02040503050406030204" pitchFamily="18" charset="0"/>
              </a:rPr>
              <a:t>Sequencing of </a:t>
            </a:r>
            <a:r>
              <a:rPr lang="en-US" b="0" i="0" u="none" strike="noStrike" dirty="0" err="1">
                <a:solidFill>
                  <a:srgbClr val="603620"/>
                </a:solidFill>
                <a:effectLst/>
                <a:latin typeface="Cambria" panose="02040503050406030204" pitchFamily="18" charset="0"/>
              </a:rPr>
              <a:t>scRNA</a:t>
            </a:r>
            <a:r>
              <a:rPr lang="en-US" b="0" i="0" u="none" strike="noStrike" dirty="0">
                <a:solidFill>
                  <a:srgbClr val="603620"/>
                </a:solidFill>
                <a:effectLst/>
                <a:latin typeface="Cambria" panose="02040503050406030204" pitchFamily="18" charset="0"/>
              </a:rPr>
              <a:t>-seq libraries </a:t>
            </a:r>
          </a:p>
          <a:p>
            <a:pPr algn="l">
              <a:spcBef>
                <a:spcPts val="2000"/>
              </a:spcBef>
              <a:spcAft>
                <a:spcPts val="2000"/>
              </a:spcAft>
            </a:pPr>
            <a:r>
              <a:rPr lang="en-US" b="0" i="0" u="none" strike="noStrike" dirty="0">
                <a:solidFill>
                  <a:srgbClr val="212121"/>
                </a:solidFill>
                <a:effectLst/>
                <a:latin typeface="Cambria" panose="02040503050406030204" pitchFamily="18" charset="0"/>
              </a:rPr>
              <a:t>CD3</a:t>
            </a:r>
            <a:r>
              <a:rPr lang="en-US" b="0" i="0" u="none" strike="noStrike" baseline="30000" dirty="0">
                <a:solidFill>
                  <a:srgbClr val="212121"/>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 T cell gene expression libraries were sequenced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CD45+ MNC libraries were sequenced either on the Illumina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with 150 bp paired-end read configuration or the </a:t>
            </a:r>
            <a:r>
              <a:rPr lang="en-US" b="0" i="0" u="none" strike="noStrike" dirty="0" err="1">
                <a:solidFill>
                  <a:srgbClr val="212121"/>
                </a:solidFill>
                <a:effectLst/>
                <a:latin typeface="Cambria" panose="02040503050406030204" pitchFamily="18" charset="0"/>
              </a:rPr>
              <a:t>HisSeq</a:t>
            </a:r>
            <a:r>
              <a:rPr lang="en-US" b="0" i="0" u="none" strike="noStrike" dirty="0">
                <a:solidFill>
                  <a:srgbClr val="212121"/>
                </a:solidFill>
                <a:effectLst/>
                <a:latin typeface="Cambria" panose="02040503050406030204" pitchFamily="18" charset="0"/>
              </a:rPr>
              <a:t> 2500 platform on rapid run mode. We obtained &gt;30,000 reads per cell for all samples, which was particularly important with CD45+ libraries for sufficient sampling of non-immunoglobulin genes given the high plasma B cell count. TCR V(D)J libraries were sequenced on the Illumina </a:t>
            </a:r>
            <a:r>
              <a:rPr lang="en-US" b="0" i="0" u="none" strike="noStrike" dirty="0" err="1">
                <a:solidFill>
                  <a:srgbClr val="212121"/>
                </a:solidFill>
                <a:effectLst/>
                <a:latin typeface="Cambria" panose="02040503050406030204" pitchFamily="18" charset="0"/>
              </a:rPr>
              <a:t>MiSeq</a:t>
            </a:r>
            <a:r>
              <a:rPr lang="en-US" b="0" i="0" u="none" strike="noStrike" dirty="0">
                <a:solidFill>
                  <a:srgbClr val="212121"/>
                </a:solidFill>
                <a:effectLst/>
                <a:latin typeface="Cambria" panose="02040503050406030204" pitchFamily="18" charset="0"/>
              </a:rPr>
              <a:t> (V2 </a:t>
            </a:r>
            <a:r>
              <a:rPr lang="en-US" b="0" i="0" u="none" strike="noStrike" dirty="0" err="1">
                <a:solidFill>
                  <a:srgbClr val="212121"/>
                </a:solidFill>
                <a:effectLst/>
                <a:latin typeface="Cambria" panose="02040503050406030204" pitchFamily="18" charset="0"/>
              </a:rPr>
              <a:t>flowcell</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2500, or </a:t>
            </a:r>
            <a:r>
              <a:rPr lang="en-US" b="0" i="0" u="none" strike="noStrike" dirty="0" err="1">
                <a:solidFill>
                  <a:srgbClr val="212121"/>
                </a:solidFill>
                <a:effectLst/>
                <a:latin typeface="Cambria" panose="02040503050406030204" pitchFamily="18" charset="0"/>
              </a:rPr>
              <a:t>HiSeq</a:t>
            </a:r>
            <a:r>
              <a:rPr lang="en-US" b="0" i="0" u="none" strike="noStrike" dirty="0">
                <a:solidFill>
                  <a:srgbClr val="212121"/>
                </a:solidFill>
                <a:effectLst/>
                <a:latin typeface="Cambria" panose="02040503050406030204" pitchFamily="18" charset="0"/>
              </a:rPr>
              <a:t> 4000 platform, all on 150 bp paired-end read configuration.</a:t>
            </a:r>
          </a:p>
          <a:p>
            <a:endParaRPr lang="en-US" dirty="0"/>
          </a:p>
          <a:p>
            <a:r>
              <a:rPr lang="en-US" dirty="0"/>
              <a:t>Cell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We used two complementary approaches to annotate the identities of different cell clusters: (1) we checked whether the well-studied marker genes of different immune cell types were in the top rank of differential expressed genes of query cluster and then assigned the most likely identity for each cell cluster; (2) applied an unbiased cell type recognition method named </a:t>
            </a:r>
            <a:r>
              <a:rPr lang="en-US" sz="1800" dirty="0" err="1">
                <a:effectLst/>
                <a:latin typeface="AdvPSA183"/>
              </a:rPr>
              <a:t>SingleR</a:t>
            </a:r>
            <a:r>
              <a:rPr lang="en-US" sz="1800" dirty="0">
                <a:effectLst/>
                <a:latin typeface="AdvPSA183"/>
              </a:rPr>
              <a:t> (v0.99.10, R package) (Aran et al., 2019), which leverages reference transcriptomic datasets of known cell types for annotation (Martin et al., 2019; </a:t>
            </a:r>
            <a:r>
              <a:rPr lang="en-US" sz="1800" dirty="0" err="1">
                <a:effectLst/>
                <a:latin typeface="AdvPSA183"/>
              </a:rPr>
              <a:t>Smillie</a:t>
            </a:r>
            <a:r>
              <a:rPr lang="en-US" sz="1800" dirty="0">
                <a:effectLst/>
                <a:latin typeface="AdvPSA183"/>
              </a:rPr>
              <a:t> et al., 2019). We first applied </a:t>
            </a:r>
            <a:r>
              <a:rPr lang="en-US" sz="1800" dirty="0" err="1">
                <a:effectLst/>
                <a:latin typeface="AdvPSA183"/>
              </a:rPr>
              <a:t>SingleR</a:t>
            </a:r>
            <a:r>
              <a:rPr lang="en-US" sz="1800" dirty="0">
                <a:effectLst/>
                <a:latin typeface="AdvPSA183"/>
              </a:rPr>
              <a:t> to determine if the predicted annotations for a query cluster based on different reference datasets were consistent, and then assigned this cluster as the predicted cell type annotation; alternatively, we checked which genes were in the top rank of differentially expressed gene list of this cluster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Arial" panose="020B0604020202020204" pitchFamily="34" charset="0"/>
              </a:rPr>
              <a:t>More CTLA-4 blockade it seems</a:t>
            </a:r>
            <a:endParaRPr lang="en-US" dirty="0"/>
          </a:p>
          <a:p>
            <a:endParaRPr lang="en-US" dirty="0"/>
          </a:p>
          <a:p>
            <a:r>
              <a:rPr lang="en-US" dirty="0"/>
              <a:t>Time on ICI: </a:t>
            </a:r>
          </a:p>
          <a:p>
            <a:r>
              <a:rPr lang="en-US" dirty="0"/>
              <a:t>most ~1-2 treatment cycles</a:t>
            </a:r>
          </a:p>
          <a:p>
            <a:r>
              <a:rPr lang="en-US" dirty="0"/>
              <a:t>~1 month from treatment start before symptoms</a:t>
            </a:r>
          </a:p>
          <a:p>
            <a:r>
              <a:rPr lang="en-US" dirty="0"/>
              <a:t>~2 weeks from treatment end before symptoms</a:t>
            </a:r>
          </a:p>
          <a:p>
            <a:r>
              <a:rPr lang="en-US" dirty="0"/>
              <a:t>~ few days after symptoms before endoscopy</a:t>
            </a:r>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4E56-523F-60DD-2AAA-716DFE2CE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A2F7-1B57-8318-5920-0C2F6111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39835-17E4-FDE8-EF27-F66BF38DC4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449E9014-EBF5-56B0-CEFA-D8E1DDEE324B}"/>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182290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52F7-E125-4DBB-3BE0-2E230909C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FA48-FFA9-E565-231F-9245E3E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03629-3064-B9D5-8615-18839B962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More CD8 </a:t>
            </a:r>
            <a:r>
              <a:rPr lang="en-US" b="0" i="0" u="none" strike="noStrike" dirty="0" err="1">
                <a:solidFill>
                  <a:srgbClr val="1F1F1F"/>
                </a:solidFill>
                <a:effectLst/>
                <a:latin typeface="ElsevierGulliver"/>
              </a:rPr>
              <a:t>prolifs</a:t>
            </a:r>
            <a:r>
              <a:rPr lang="en-US" b="0" i="0" u="none" strike="noStrike" dirty="0">
                <a:solidFill>
                  <a:srgbClr val="1F1F1F"/>
                </a:solidFill>
                <a:effectLst/>
                <a:latin typeface="ElsevierGulliver"/>
              </a:rPr>
              <a:t> seen elsewhere too in </a:t>
            </a:r>
            <a:r>
              <a:rPr lang="en-US" b="0" i="0" u="none" strike="noStrike" dirty="0" err="1">
                <a:solidFill>
                  <a:srgbClr val="1F1F1F"/>
                </a:solidFill>
                <a:effectLst/>
                <a:latin typeface="ElsevierGulliver"/>
              </a:rPr>
              <a:t>irAE</a:t>
            </a:r>
            <a:r>
              <a:rPr lang="en-US" b="0" i="0" u="none" strike="noStrike" dirty="0">
                <a:solidFill>
                  <a:srgbClr val="1F1F1F"/>
                </a:solidFill>
                <a:effectLst/>
                <a:latin typeface="ElsevierGulliver"/>
              </a:rPr>
              <a: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Helvetica" pitchFamily="2" charset="0"/>
              </a:rPr>
              <a:t>Immune signatures predict development of autoimmune toxicity in patients with cancer treated with immune checkpoint inhibitors</a:t>
            </a: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05050"/>
                </a:solidFill>
                <a:effectLst/>
                <a:latin typeface="Helvetica" pitchFamily="2" charset="0"/>
              </a:rPr>
              <a:t>Specifically, an early increase in CXCL9/CXCL10/CXCL11 and interferon-</a:t>
            </a:r>
            <a:r>
              <a:rPr lang="el-GR" b="0" i="0" u="none" strike="noStrike" dirty="0">
                <a:solidFill>
                  <a:srgbClr val="505050"/>
                </a:solidFill>
                <a:effectLst/>
                <a:latin typeface="Helvetica" pitchFamily="2" charset="0"/>
              </a:rPr>
              <a:t>γ (</a:t>
            </a:r>
            <a:r>
              <a:rPr lang="en-US" b="0" i="0" u="none" strike="noStrike" dirty="0">
                <a:solidFill>
                  <a:srgbClr val="505050"/>
                </a:solidFill>
                <a:effectLst/>
                <a:latin typeface="Helvetica" pitchFamily="2" charset="0"/>
              </a:rPr>
              <a:t>IFN-</a:t>
            </a:r>
            <a:r>
              <a:rPr lang="el-GR" b="0" i="0" u="none" strike="noStrike" dirty="0">
                <a:solidFill>
                  <a:srgbClr val="505050"/>
                </a:solidFill>
                <a:effectLst/>
                <a:latin typeface="Helvetica" pitchFamily="2" charset="0"/>
              </a:rPr>
              <a:t>γ) 1 </a:t>
            </a:r>
            <a:r>
              <a:rPr lang="en-US" b="0" i="0" u="none" strike="noStrike" dirty="0">
                <a:solidFill>
                  <a:srgbClr val="505050"/>
                </a:solidFill>
                <a:effectLst/>
                <a:latin typeface="Helvetica" pitchFamily="2" charset="0"/>
              </a:rPr>
              <a:t>to 2 weeks after the start of therapy are likely indicators of heightened risk of developing </a:t>
            </a:r>
            <a:r>
              <a:rPr lang="en-US" b="0" i="0" u="none" strike="noStrike" dirty="0" err="1">
                <a:solidFill>
                  <a:srgbClr val="505050"/>
                </a:solidFill>
                <a:effectLst/>
                <a:latin typeface="Helvetica" pitchFamily="2" charset="0"/>
              </a:rPr>
              <a:t>irAEs</a:t>
            </a:r>
            <a:r>
              <a:rPr lang="en-US" b="0" i="0" u="none" strike="noStrike" dirty="0">
                <a:solidFill>
                  <a:srgbClr val="505050"/>
                </a:solidFill>
                <a:effectLst/>
                <a:latin typeface="Helvetica" pitchFamily="2" charset="0"/>
              </a:rPr>
              <a:t>. In addition, an early expansion of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regulatory T cells (Tregs) and Ki-67</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CD8</a:t>
            </a:r>
            <a:r>
              <a:rPr lang="en-US" b="0" i="0" u="none" strike="noStrike" baseline="30000" dirty="0">
                <a:solidFill>
                  <a:srgbClr val="505050"/>
                </a:solidFill>
                <a:effectLst/>
                <a:latin typeface="Helvetica" pitchFamily="2" charset="0"/>
              </a:rPr>
              <a:t>+</a:t>
            </a:r>
            <a:r>
              <a:rPr lang="en-US" b="0" i="0" u="none" strike="noStrike" dirty="0">
                <a:solidFill>
                  <a:srgbClr val="505050"/>
                </a:solidFill>
                <a:effectLst/>
                <a:latin typeface="Helvetica" pitchFamily="2" charset="0"/>
              </a:rPr>
              <a:t> T cells is also likely to be associated with increased risk of </a:t>
            </a:r>
            <a:r>
              <a:rPr lang="en-US" b="0" i="0" u="none" strike="noStrike" dirty="0" err="1">
                <a:solidFill>
                  <a:srgbClr val="505050"/>
                </a:solidFill>
                <a:effectLst/>
                <a:latin typeface="Helvetica" pitchFamily="2" charset="0"/>
              </a:rPr>
              <a:t>irAEs</a:t>
            </a:r>
            <a:endParaRPr lang="en-US" b="0" i="0" u="none" strike="noStrike" dirty="0">
              <a:solidFill>
                <a:srgbClr val="505050"/>
              </a:solidFill>
              <a:effectLst/>
              <a:latin typeface="Helvetica" pitchFamily="2" charset="0"/>
            </a:endParaRPr>
          </a:p>
        </p:txBody>
      </p:sp>
      <p:sp>
        <p:nvSpPr>
          <p:cNvPr id="4" name="Slide Number Placeholder 3">
            <a:extLst>
              <a:ext uri="{FF2B5EF4-FFF2-40B4-BE49-F238E27FC236}">
                <a16:creationId xmlns:a16="http://schemas.microsoft.com/office/drawing/2014/main" id="{B5D67502-A4E6-2CB8-CDF1-ADBAC4B391D7}"/>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37450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C4A-BBE1-2072-3ED0-773C6828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EA16-1043-A0FE-013E-2C5ADBDB3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07C8-8DB1-5549-2165-FA16B0854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A77BBF9B-660C-8C08-77E6-9EB900E89192}"/>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403441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7B63C-37B7-0D66-469D-03B213E1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DE3A-A0AF-7F3F-CD5B-5F1B09C12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D17CA-7EFC-E34B-5A37-DCA8050C6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741C92A0-530C-FA5F-D706-1D109B227ACA}"/>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2093079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Colitis:  "</a:t>
            </a:r>
            <a:r>
              <a:rPr lang="en-US" dirty="0" err="1"/>
              <a:t>nFeature_RNA_min</a:t>
            </a:r>
            <a:r>
              <a:rPr lang="en-US" dirty="0"/>
              <a:t>" = 200,</a:t>
            </a:r>
          </a:p>
          <a:p>
            <a:r>
              <a:rPr lang="en-US" dirty="0"/>
              <a:t>    </a:t>
            </a:r>
          </a:p>
          <a:p>
            <a:r>
              <a:rPr lang="en-US" dirty="0"/>
              <a:t>    "</a:t>
            </a:r>
            <a:r>
              <a:rPr lang="en-US" dirty="0" err="1"/>
              <a:t>percent_mito</a:t>
            </a:r>
            <a:r>
              <a:rPr lang="en-US" dirty="0"/>
              <a:t>" = 11</a:t>
            </a:r>
          </a:p>
          <a:p>
            <a:endParaRPr lang="en-US" dirty="0"/>
          </a:p>
          <a:p>
            <a:endParaRPr lang="en-US" dirty="0"/>
          </a:p>
          <a:p>
            <a:r>
              <a:rPr lang="en-US" dirty="0"/>
              <a:t>Myocarditis: </a:t>
            </a:r>
            <a:r>
              <a:rPr lang="en-US" dirty="0" err="1"/>
              <a:t>mtRNA</a:t>
            </a:r>
            <a:r>
              <a:rPr lang="en-US" dirty="0"/>
              <a:t> &lt; 15%</a:t>
            </a:r>
          </a:p>
          <a:p>
            <a:r>
              <a:rPr lang="en-US" dirty="0"/>
              <a:t>500 unique RNAs/cell</a:t>
            </a:r>
          </a:p>
        </p:txBody>
      </p:sp>
      <p:sp>
        <p:nvSpPr>
          <p:cNvPr id="4" name="Slide Number Placeholder 3"/>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7D14-D26F-F9E8-40A5-6F000D009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B2758-F69D-1CA3-EB67-6E050028E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FEB62-126B-B420-DB9E-01B1D1C43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95943-75C7-6380-A0F1-36C397B4202B}"/>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809827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379729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3988-4210-6069-1D0E-89ACBB2B0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D308F-8661-9AB3-4450-00CB00511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857FD-E915-48A9-5F7C-5891ABA6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CB7F1-5223-3A98-74FF-001569255A9C}"/>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41303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89D-17FD-0FC5-19CB-182B6EB09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75CE-80C1-7E2D-D835-C8047F6B7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1B3C5-2A2A-F6A4-550B-953E4981A099}"/>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Basically not sure how useful this will be for cytometry people as it’s 1) in colon tissue, 2) doesn’t replicate super well with other papers (yes it does with same paper though but…)</a:t>
            </a:r>
          </a:p>
        </p:txBody>
      </p:sp>
      <p:sp>
        <p:nvSpPr>
          <p:cNvPr id="4" name="Slide Number Placeholder 3">
            <a:extLst>
              <a:ext uri="{FF2B5EF4-FFF2-40B4-BE49-F238E27FC236}">
                <a16:creationId xmlns:a16="http://schemas.microsoft.com/office/drawing/2014/main" id="{DEB067F9-0FD1-7604-516A-DED1947EEAD0}"/>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161122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C6E4-C2C0-A12F-C329-6D9E806C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4F02-6347-726B-69E7-A466F21D1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89E15-15EB-95CF-A1BF-8E13F5023C5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This is expected given literature introduction (T cell expansion/diversity associated with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 Shannon entropy: 0 means monoclonal, higher means polyclonal, weights richness (total # of unique clones) over evenness</a:t>
            </a:r>
          </a:p>
        </p:txBody>
      </p:sp>
      <p:sp>
        <p:nvSpPr>
          <p:cNvPr id="4" name="Slide Number Placeholder 3">
            <a:extLst>
              <a:ext uri="{FF2B5EF4-FFF2-40B4-BE49-F238E27FC236}">
                <a16:creationId xmlns:a16="http://schemas.microsoft.com/office/drawing/2014/main" id="{80D49353-2598-AAE3-A8B5-E47F5C5B8963}"/>
              </a:ext>
            </a:extLst>
          </p:cNvPr>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1361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5C4EC-FB4D-085D-A0DE-A78B65AA7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AA827-0EBA-C8F2-6DC1-2F8EC314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ED97D-1B31-14A6-55C2-ACF27C351F0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Mine includes singletons, theirs didn’t</a:t>
            </a:r>
          </a:p>
        </p:txBody>
      </p:sp>
      <p:sp>
        <p:nvSpPr>
          <p:cNvPr id="4" name="Slide Number Placeholder 3">
            <a:extLst>
              <a:ext uri="{FF2B5EF4-FFF2-40B4-BE49-F238E27FC236}">
                <a16:creationId xmlns:a16="http://schemas.microsoft.com/office/drawing/2014/main" id="{B4150A7C-8430-3913-3150-3A745FE3B340}"/>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4226597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C6EE-DEA6-E292-55F3-6CB6F6F9B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72B07-64F5-DEC3-0059-F7CB59C2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3FEFD-A2E4-65FC-F657-EA3ADABDD4CF}"/>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81D8FE1-AC2B-0544-7304-69FD861D69AC}"/>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24358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3AB7-39D7-7024-CBE6-BEDADFA5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5DF8-31B0-3117-5CF3-E3B7FFBFE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7B05-DA22-84B3-2072-AB8DCB444B2F}"/>
              </a:ext>
            </a:extLst>
          </p:cNvPr>
          <p:cNvSpPr>
            <a:spLocks noGrp="1"/>
          </p:cNvSpPr>
          <p:nvPr>
            <p:ph type="body" idx="1"/>
          </p:nvPr>
        </p:nvSpPr>
        <p:spPr/>
        <p:txBody>
          <a:bodyPr/>
          <a:lstStyle/>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494FFAD-98C6-DF2B-A29B-6E50232DB469}"/>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75890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molecules are ligand-receptor pairs that exert stimulatory or inhibitory effects on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They are crucial for maintaining self-tolerance and modulating the duration and magnitude of immune response to minimize tissue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outcompetes CD28 (costimulatory receptor) for B7-1/2 ligands on APCs to increase threshold for T cell activation (i.e. reduces immune responses to weak antigens, self/tumor)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PD-1 expressed by activated/induced T cells</a:t>
            </a:r>
            <a:r>
              <a:rPr lang="en-US" b="0" i="0" u="none" strike="noStrike" dirty="0">
                <a:solidFill>
                  <a:srgbClr val="333333"/>
                </a:solidFill>
                <a:effectLst/>
                <a:latin typeface="-apple-system"/>
              </a:rPr>
              <a:t>; this checkpoint prevents inappropriate overactivation and limits duration of T cell activation</a:t>
            </a:r>
            <a:endParaRPr lang="en-US" b="0" i="0" u="none" strike="noStrike"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If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unadjusted p </a:t>
            </a:r>
            <a:r>
              <a:rPr lang="en-US" b="0" dirty="0" err="1">
                <a:solidFill>
                  <a:srgbClr val="CCCCCC"/>
                </a:solidFill>
                <a:effectLst/>
                <a:latin typeface="Menlo" panose="020B0609030804020204" pitchFamily="49" charset="0"/>
              </a:rPr>
              <a:t>val</a:t>
            </a:r>
            <a:r>
              <a:rPr lang="en-US" b="0" dirty="0">
                <a:solidFill>
                  <a:srgbClr val="CCCCCC"/>
                </a:solidFill>
                <a:effectLst/>
                <a:latin typeface="Menlo" panose="020B0609030804020204" pitchFamily="49" charset="0"/>
              </a:rPr>
              <a:t> for CD4 </a:t>
            </a:r>
            <a:r>
              <a:rPr lang="en-US" b="0" dirty="0" err="1">
                <a:solidFill>
                  <a:srgbClr val="CCCCCC"/>
                </a:solidFill>
                <a:effectLst/>
                <a:latin typeface="Menlo" panose="020B0609030804020204" pitchFamily="49" charset="0"/>
              </a:rPr>
              <a:t>prolif</a:t>
            </a:r>
            <a:r>
              <a:rPr lang="en-US" b="0" dirty="0">
                <a:solidFill>
                  <a:srgbClr val="CCCCCC"/>
                </a:solidFill>
                <a:effectLst/>
                <a:latin typeface="Menlo" panose="020B0609030804020204" pitchFamily="49" charset="0"/>
              </a:rPr>
              <a:t> germline effect is ~0.02 (same effect direction), not </a:t>
            </a:r>
            <a:r>
              <a:rPr lang="en-US" b="0" dirty="0" err="1">
                <a:solidFill>
                  <a:srgbClr val="CCCCCC"/>
                </a:solidFill>
                <a:effectLst/>
                <a:latin typeface="Menlo" panose="020B0609030804020204" pitchFamily="49" charset="0"/>
              </a:rPr>
              <a:t>downsampled</a:t>
            </a:r>
            <a:r>
              <a:rPr lang="en-US" b="0" dirty="0">
                <a:solidFill>
                  <a:srgbClr val="CCCCCC"/>
                </a:solidFill>
                <a:effectLst/>
                <a:latin typeface="Menlo" panose="020B0609030804020204" pitchFamily="49" charset="0"/>
              </a:rPr>
              <a:t> it was like 0.004…</a:t>
            </a: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020688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D50F3-DA64-CAD3-CF8F-29E98FB79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B932-7FF6-1C56-C8B8-7BFD4A3D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6FC9-F5BC-ECFF-DDF3-547CA1D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6A3AA-3796-5C16-DC67-7F4DFD2900E5}"/>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675625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48-9F01-756F-E8B6-FBC18B5E0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88500-6371-DC24-E062-D2F92A415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5E13B-917A-FA8F-F905-A293631122A4}"/>
              </a:ext>
            </a:extLst>
          </p:cNvPr>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13C59033-B185-7D8A-5D4E-456EC538D06C}"/>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1860503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DEDC-701F-996B-0CC1-C8693B05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5AE60-45FA-0C3D-6A12-BEC2015A1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28C15-0964-316B-46AC-0AF3F7B6DAC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F640221-355E-1B6D-AA04-5B3585275CFE}"/>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98587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98AF-FDAC-539A-67A2-513787CEC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A310-3B33-DC69-406A-D5B8A0B5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1AB70-7BCC-92FC-FC88-34074EFAEC90}"/>
              </a:ext>
            </a:extLst>
          </p:cNvPr>
          <p:cNvSpPr>
            <a:spLocks noGrp="1"/>
          </p:cNvSpPr>
          <p:nvPr>
            <p:ph type="body" idx="1"/>
          </p:nvPr>
        </p:nvSpPr>
        <p:spPr/>
        <p:txBody>
          <a:bodyPr/>
          <a:lstStyle/>
          <a:p>
            <a:r>
              <a:rPr lang="en-US" b="1" i="0" u="none" strike="noStrike" dirty="0">
                <a:solidFill>
                  <a:srgbClr val="212121"/>
                </a:solidFill>
                <a:effectLst/>
                <a:latin typeface="Cambria" panose="02040503050406030204" pitchFamily="18" charset="0"/>
              </a:rPr>
              <a:t>Context of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a:t>
            </a:r>
          </a:p>
          <a:p>
            <a:endParaRPr lang="en-US" b="1" i="0" u="none" strike="noStrike" dirty="0">
              <a:solidFill>
                <a:srgbClr val="212121"/>
              </a:solidFill>
              <a:effectLst/>
              <a:latin typeface="Cambria" panose="02040503050406030204" pitchFamily="18" charset="0"/>
            </a:endParaRPr>
          </a:p>
          <a:p>
            <a:r>
              <a:rPr lang="en-US" b="1" i="0" u="none" strike="noStrike" dirty="0">
                <a:solidFill>
                  <a:srgbClr val="212121"/>
                </a:solidFill>
                <a:effectLst/>
                <a:latin typeface="Cambria" panose="02040503050406030204" pitchFamily="18" charset="0"/>
              </a:rPr>
              <a:t>Public/shorter CD4 TRAs/higher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expected more </a:t>
            </a:r>
            <a:r>
              <a:rPr lang="en-US" b="1" i="0" u="none" strike="noStrike" dirty="0" err="1">
                <a:solidFill>
                  <a:srgbClr val="212121"/>
                </a:solidFill>
                <a:effectLst/>
                <a:latin typeface="Cambria" panose="02040503050406030204" pitchFamily="18" charset="0"/>
              </a:rPr>
              <a:t>crossreactive</a:t>
            </a:r>
            <a:r>
              <a:rPr lang="en-US" b="1" i="0" u="none" strike="noStrike" dirty="0">
                <a:solidFill>
                  <a:srgbClr val="212121"/>
                </a:solidFill>
                <a:effectLst/>
                <a:latin typeface="Cambria" panose="02040503050406030204" pitchFamily="18" charset="0"/>
              </a:rPr>
              <a:t> from BRI/</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data... (</a:t>
            </a:r>
            <a:r>
              <a:rPr lang="en-US" b="1" i="0" u="none" strike="noStrike" dirty="0" err="1">
                <a:solidFill>
                  <a:srgbClr val="212121"/>
                </a:solidFill>
                <a:effectLst/>
                <a:latin typeface="Cambria" panose="02040503050406030204" pitchFamily="18" charset="0"/>
              </a:rPr>
              <a:t>VDJdb</a:t>
            </a:r>
            <a:r>
              <a:rPr lang="en-US" b="1" i="0" u="none" strike="noStrike" dirty="0">
                <a:solidFill>
                  <a:srgbClr val="212121"/>
                </a:solidFill>
                <a:effectLst/>
                <a:latin typeface="Cambria" panose="02040503050406030204" pitchFamily="18" charset="0"/>
              </a:rPr>
              <a:t> not </a:t>
            </a:r>
            <a:r>
              <a:rPr lang="en-US" b="1" i="0" u="none" strike="noStrike" dirty="0" err="1">
                <a:solidFill>
                  <a:srgbClr val="212121"/>
                </a:solidFill>
                <a:effectLst/>
                <a:latin typeface="Cambria" panose="02040503050406030204" pitchFamily="18" charset="0"/>
              </a:rPr>
              <a:t>pgen</a:t>
            </a:r>
            <a:r>
              <a:rPr lang="en-US" b="1" i="0" u="none" strike="noStrike" dirty="0">
                <a:solidFill>
                  <a:srgbClr val="212121"/>
                </a:solidFill>
                <a:effectLst/>
                <a:latin typeface="Cambria" panose="02040503050406030204" pitchFamily="18" charset="0"/>
              </a:rPr>
              <a:t>, BRI all 3)</a:t>
            </a:r>
            <a:endParaRPr lang="en-US" b="1"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Cumulative binning</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dirty="0">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3D6485E-D6E5-AEDD-B812-65B459698672}"/>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70887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4B1F-6BEB-A890-06F8-473E69C8C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627D-C57E-3952-CC1D-B8590C4AD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0E81F-BC7F-51A6-88AF-324AFB7FFD49}"/>
              </a:ext>
            </a:extLst>
          </p:cNvPr>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544B1A40-7A64-86BA-1F84-1FCD2606D3A9}"/>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413671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39F8C-A220-9E97-E08C-9CAE83624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30937-3BEB-0F15-4291-21EC8C9FC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7C304-0C8B-5DD0-22DD-D2F2B42A59ED}"/>
              </a:ext>
            </a:extLst>
          </p:cNvPr>
          <p:cNvSpPr>
            <a:spLocks noGrp="1"/>
          </p:cNvSpPr>
          <p:nvPr>
            <p:ph type="body" idx="1"/>
          </p:nvPr>
        </p:nvSpPr>
        <p:spPr/>
        <p:txBody>
          <a:bodyPr/>
          <a:lstStyle/>
          <a:p>
            <a:r>
              <a:rPr lang="en-US" dirty="0"/>
              <a:t>perhaps hinting at a </a:t>
            </a:r>
            <a:r>
              <a:rPr lang="en-US" i="1" dirty="0"/>
              <a:t>connection between germline-ness and </a:t>
            </a:r>
            <a:r>
              <a:rPr lang="en-US" i="1" dirty="0" err="1"/>
              <a:t>crossreactivity</a:t>
            </a:r>
            <a:endParaRPr lang="en-US" i="1" dirty="0"/>
          </a:p>
          <a:p>
            <a:endParaRPr lang="en-US" b="0" i="1"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a:t>
            </a:r>
            <a:r>
              <a:rPr lang="en-US" b="0" i="0" u="sng" strike="noStrike" dirty="0">
                <a:solidFill>
                  <a:srgbClr val="212121"/>
                </a:solidFill>
                <a:effectLst/>
                <a:latin typeface="Cambria" panose="02040503050406030204" pitchFamily="18" charset="0"/>
              </a:rPr>
              <a:t>4</a:t>
            </a:r>
            <a:r>
              <a:rPr lang="en-US" b="0" i="0" u="none" strike="noStrike" dirty="0">
                <a:solidFill>
                  <a:srgbClr val="212121"/>
                </a:solidFill>
                <a:effectLst/>
                <a:latin typeface="Cambria" panose="02040503050406030204" pitchFamily="18" charset="0"/>
              </a:rPr>
              <a:t>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C879580A-D95D-7697-B1B8-59FB9F80D043}"/>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3703097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CD4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a:p>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1028389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 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are the most widely studied inhibitory checkpoint pathways and constitute the majority of currently FDA approved ICB drug targets.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0CCA-4CBC-466C-AE64-2795A1B0A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9FAF8-1267-F1A8-82FF-64C49A207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80F-8914-56B4-E3AA-A22657B9C4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p:txBody>
      </p:sp>
      <p:sp>
        <p:nvSpPr>
          <p:cNvPr id="4" name="Slide Number Placeholder 3">
            <a:extLst>
              <a:ext uri="{FF2B5EF4-FFF2-40B4-BE49-F238E27FC236}">
                <a16:creationId xmlns:a16="http://schemas.microsoft.com/office/drawing/2014/main" id="{98C4877E-6693-A6A2-7387-4C417E2FD8E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426987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5BA-C403-824D-B89B-1C96A053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DB6F4-9D31-2586-BD93-3F9F6DBA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757F6-9637-C2D4-26F9-5232275BAC4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No </a:t>
            </a:r>
            <a:r>
              <a:rPr lang="en-US" b="0" dirty="0" err="1">
                <a:solidFill>
                  <a:srgbClr val="CCCCCC"/>
                </a:solidFill>
                <a:effectLst/>
                <a:latin typeface="Menlo" panose="020B0609030804020204" pitchFamily="49" charset="0"/>
              </a:rPr>
              <a:t>padj</a:t>
            </a:r>
            <a:r>
              <a:rPr lang="en-US" b="0" dirty="0">
                <a:solidFill>
                  <a:srgbClr val="CCCCCC"/>
                </a:solidFill>
                <a:effectLst/>
                <a:latin typeface="Menlo" panose="020B0609030804020204" pitchFamily="49" charset="0"/>
              </a:rPr>
              <a:t> &lt; 0.05 (or anywhere close) after </a:t>
            </a:r>
            <a:r>
              <a:rPr lang="en-US" b="0" dirty="0" err="1">
                <a:solidFill>
                  <a:srgbClr val="CCCCCC"/>
                </a:solidFill>
                <a:effectLst/>
                <a:latin typeface="Menlo" panose="020B0609030804020204" pitchFamily="49" charset="0"/>
              </a:rPr>
              <a:t>pseudobulk</a:t>
            </a:r>
            <a:r>
              <a:rPr lang="en-US" b="0" dirty="0">
                <a:solidFill>
                  <a:srgbClr val="CCCCCC"/>
                </a:solidFill>
                <a:effectLst/>
                <a:latin typeface="Menlo" panose="020B0609030804020204" pitchFamily="49" charset="0"/>
              </a:rPr>
              <a:t> analysis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Top and bot here are for </a:t>
            </a:r>
            <a:r>
              <a:rPr lang="en-US" b="0" dirty="0" err="1">
                <a:solidFill>
                  <a:srgbClr val="CCCCCC"/>
                </a:solidFill>
                <a:effectLst/>
                <a:latin typeface="Menlo" panose="020B0609030804020204" pitchFamily="49" charset="0"/>
              </a:rPr>
              <a:t>pgen</a:t>
            </a:r>
            <a:r>
              <a:rPr lang="en-US" b="0" dirty="0">
                <a:solidFill>
                  <a:srgbClr val="CCCCCC"/>
                </a:solidFill>
                <a:effectLst/>
                <a:latin typeface="Menlo" panose="020B0609030804020204" pitchFamily="49" charset="0"/>
              </a:rPr>
              <a:t> (log10), so top here is most germline-like and bot is least germline-like</a:t>
            </a:r>
          </a:p>
          <a:p>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perhaps ICB reinvigorates 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RM</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sub</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cells and patients with more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Trms</a:t>
            </a:r>
            <a:r>
              <a:rPr lang="en-US" b="0" dirty="0">
                <a:solidFill>
                  <a:srgbClr val="CCCCCC"/>
                </a:solidFill>
                <a:effectLst/>
                <a:latin typeface="Menlo" panose="020B0609030804020204" pitchFamily="49" charset="0"/>
              </a:rPr>
              <a:t> get </a:t>
            </a:r>
            <a:r>
              <a:rPr lang="en-US" b="0" dirty="0" err="1">
                <a:solidFill>
                  <a:srgbClr val="CCCCCC"/>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78481AC-2B6B-1AB7-B770-14B2735601B5}"/>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3413888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BAD9-EEEB-0AA2-407A-43706FBF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11EAD-8AC9-1B5B-F1A3-E088DC1D9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3BE7-8397-A437-7A42-B376AE506A40}"/>
              </a:ext>
            </a:extLst>
          </p:cNvPr>
          <p:cNvSpPr>
            <a:spLocks noGrp="1"/>
          </p:cNvSpPr>
          <p:nvPr>
            <p:ph type="body" idx="1"/>
          </p:nvPr>
        </p:nvSpPr>
        <p:spPr/>
        <p:txBody>
          <a:bodyPr/>
          <a:lstStyle/>
          <a:p>
            <a:r>
              <a:rPr lang="en-US" b="1" dirty="0">
                <a:solidFill>
                  <a:srgbClr val="569CD6"/>
                </a:solidFill>
                <a:effectLst/>
                <a:latin typeface="Menlo" panose="020B0609030804020204" pitchFamily="49" charset="0"/>
              </a:rPr>
              <a:t># Sharing of T cell receptors in antigen-specific responses is driven by convergent recombination</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convergent recombination, rather than recombination bias or selection, drives publicity</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potential causes of publicity: self tolerance restricts capacity of TCRs to recognize some epitopes, different conformations of peptides in MHC groove (flat or prominent), degenerate binders</a:t>
            </a:r>
          </a:p>
          <a:p>
            <a:r>
              <a:rPr lang="en-US" b="0" i="0" u="none" strike="noStrike" dirty="0">
                <a:solidFill>
                  <a:srgbClr val="212121"/>
                </a:solidFill>
                <a:effectLst/>
                <a:latin typeface="Cambria" panose="02040503050406030204" pitchFamily="18" charset="0"/>
              </a:rPr>
              <a:t>the frequency of random V(D)J recombination events that converge to produce a given nucleotide or amino acid sequence. We term this phenomenon “convergent recombination.”</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5B60BCFC-D8DF-7DE1-6981-83531751ABA1}"/>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475862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E1012-AE43-A2F3-8D5A-BA8C2440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C91A-E551-C951-8763-107C131C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8CADF-F0BC-853F-8228-4F5CC8AE8C44}"/>
              </a:ext>
            </a:extLst>
          </p:cNvPr>
          <p:cNvSpPr>
            <a:spLocks noGrp="1"/>
          </p:cNvSpPr>
          <p:nvPr>
            <p:ph type="body" idx="1"/>
          </p:nvPr>
        </p:nvSpPr>
        <p:spPr/>
        <p:txBody>
          <a:bodyPr/>
          <a:lstStyle/>
          <a:p>
            <a:r>
              <a:rPr lang="en-US" dirty="0"/>
              <a:t>MAITs most public/converged (TRA), as expected</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53D3EFA-541A-B038-4340-B8255E0586F1}"/>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1928544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17F8-FA47-9B7C-39EA-4E77F1FCB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64427-8276-06DC-4B34-7220301C5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8886E-4819-742D-8D4F-1CD76E2C850B}"/>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A0A50F8B-B861-2B42-5C10-5496A2AC2B67}"/>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2396344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942C-E51B-74D4-CBB2-9ADC472DF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B372-56E3-1452-A2B7-6C8A74158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D848-6444-7B11-BCD3-0B990604EE19}"/>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50B4D4A-FE9E-A3F8-0491-DC4CA4F0E017}"/>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865449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A30E-1E93-2265-245E-A37F70B4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9F4F6-D94A-0F66-39EF-062A5CDA1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CF529-FC74-9A82-9828-8404ECB9B4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60B5879A-9AA7-1282-86F4-600B0E096137}"/>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623608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246F0-DF1E-64B9-1C0A-980DA7AC8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3776-32A4-8EDE-E9B6-F8AF7F9F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37084-E3A6-016D-03A3-FC7481783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CCR7 high for naive matches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this seems to match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 CD8 TCM. CCR7+. CD62L+ (SELL). # CD8 TEM. CCR7-. CD62L-</a:t>
            </a:r>
          </a:p>
        </p:txBody>
      </p:sp>
      <p:sp>
        <p:nvSpPr>
          <p:cNvPr id="4" name="Slide Number Placeholder 3">
            <a:extLst>
              <a:ext uri="{FF2B5EF4-FFF2-40B4-BE49-F238E27FC236}">
                <a16:creationId xmlns:a16="http://schemas.microsoft.com/office/drawing/2014/main" id="{80E1E571-C184-B190-9445-03B13FDD2155}"/>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3321589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229A-689B-8126-F115-13296D8B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D507-CEF9-7167-F286-2800D44E0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0D176-8499-CEEE-D710-08D99EC5F3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2A410A0A-F5FD-7254-A7A5-99107CD9663C}"/>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82569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F18E-1872-191F-3CAC-512994F95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C7234-8198-C8ED-0135-709378E1F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6DEF5-C7D5-83E3-3A58-40459E6BD9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303ADB93-7E73-9A0B-4A60-8AC04EA4FDF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628343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B94F-B405-DF74-13DD-FD672D2F0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EA3D-5993-2907-F825-4A577999B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422B-12B2-8BAD-6307-F5CEF0169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4562C45E-9B9A-3BBF-4743-80D09738F12E}"/>
              </a:ext>
            </a:extLst>
          </p:cNvPr>
          <p:cNvSpPr>
            <a:spLocks noGrp="1"/>
          </p:cNvSpPr>
          <p:nvPr>
            <p:ph type="sldNum" sz="quarter" idx="5"/>
          </p:nvPr>
        </p:nvSpPr>
        <p:spPr/>
        <p:txBody>
          <a:bodyPr/>
          <a:lstStyle/>
          <a:p>
            <a:fld id="{061BAA8C-FDC6-D345-B4E0-3B02449209FB}" type="slidenum">
              <a:rPr lang="en-US" smtClean="0"/>
              <a:t>51</a:t>
            </a:fld>
            <a:endParaRPr lang="en-US"/>
          </a:p>
        </p:txBody>
      </p:sp>
    </p:spTree>
    <p:extLst>
      <p:ext uri="{BB962C8B-B14F-4D97-AF65-F5344CB8AC3E}">
        <p14:creationId xmlns:p14="http://schemas.microsoft.com/office/powerpoint/2010/main" val="2444913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52</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53</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54</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55</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preceding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1F615-1863-2FD6-525D-A0665DB9A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F4B67-E700-4353-C6A1-270DC1A8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0575-B2AF-251F-93FE-34EBF5CD9A8A}"/>
              </a:ext>
            </a:extLst>
          </p:cNvPr>
          <p:cNvSpPr>
            <a:spLocks noGrp="1"/>
          </p:cNvSpPr>
          <p:nvPr>
            <p:ph type="body" idx="1"/>
          </p:nvPr>
        </p:nvSpPr>
        <p:spPr/>
        <p:txBody>
          <a:bodyPr/>
          <a:lstStyle/>
          <a:p>
            <a:r>
              <a:rPr lang="en-US" b="0" i="0" u="none" strike="noStrike" dirty="0">
                <a:solidFill>
                  <a:srgbClr val="D1D5DB"/>
                </a:solidFill>
                <a:effectLst/>
                <a:latin typeface="Söhne"/>
              </a:rPr>
              <a:t>An AUC of 0.5 suggests no discrimination (equivalent to random guessing), while an AUC of 1 indicates perfect discrimination (for predicting </a:t>
            </a:r>
            <a:r>
              <a:rPr lang="en-US" b="0" i="0" u="none" strike="noStrike" dirty="0" err="1">
                <a:solidFill>
                  <a:srgbClr val="D1D5DB"/>
                </a:solidFill>
                <a:effectLst/>
                <a:latin typeface="Söhne"/>
              </a:rPr>
              <a:t>irAE</a:t>
            </a:r>
            <a:r>
              <a:rPr lang="en-US" b="0" i="0" u="none" strike="noStrike" dirty="0">
                <a:solidFill>
                  <a:srgbClr val="D1D5DB"/>
                </a:solidFill>
                <a:effectLst/>
                <a:latin typeface="Söhne"/>
              </a:rPr>
              <a:t>)</a:t>
            </a:r>
            <a:endParaRPr lang="en-US" sz="1200" dirty="0"/>
          </a:p>
          <a:p>
            <a:endParaRPr lang="en-US" sz="1200" dirty="0"/>
          </a:p>
          <a:p>
            <a:r>
              <a:rPr lang="en-US" sz="1200" dirty="0"/>
              <a:t>heterogeneity amongst </a:t>
            </a:r>
            <a:r>
              <a:rPr lang="en-US" sz="1200" dirty="0" err="1"/>
              <a:t>irAE</a:t>
            </a:r>
            <a:r>
              <a:rPr lang="en-US" sz="1200" dirty="0"/>
              <a:t> organs likely complicates prediction</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b="0" dirty="0"/>
              <a:t>l</a:t>
            </a:r>
            <a:r>
              <a:rPr lang="en-US" b="0" dirty="0"/>
              <a:t>ower baseline levels of CD8 TCM cells in arthritis </a:t>
            </a:r>
            <a:r>
              <a:rPr lang="en-US" b="0" dirty="0" err="1"/>
              <a:t>irAE</a:t>
            </a:r>
            <a:r>
              <a:rPr lang="en-US" b="0" dirty="0"/>
              <a:t> patients, higher CD4 Th2 baseline levels in pneumonitis </a:t>
            </a:r>
            <a:r>
              <a:rPr lang="en-US" b="0" dirty="0" err="1"/>
              <a:t>irAE</a:t>
            </a:r>
            <a:r>
              <a:rPr lang="en-US" b="0" dirty="0"/>
              <a:t> patients, higher CD4 Th17 baseline levels in thyroiditis </a:t>
            </a:r>
            <a:r>
              <a:rPr lang="en-US" b="0" dirty="0" err="1"/>
              <a:t>irAE</a:t>
            </a:r>
            <a:r>
              <a:rPr lang="en-US" b="0" dirty="0"/>
              <a:t> patients (</a:t>
            </a:r>
            <a:r>
              <a:rPr lang="en-US" b="0" i="0" u="none" strike="noStrike" dirty="0">
                <a:solidFill>
                  <a:srgbClr val="212121"/>
                </a:solidFill>
                <a:effectLst/>
              </a:rPr>
              <a:t>PMID: 36513074)</a:t>
            </a:r>
          </a:p>
          <a:p>
            <a:endParaRPr lang="en-US" sz="2800" b="0" dirty="0"/>
          </a:p>
          <a:p>
            <a:r>
              <a:rPr lang="en-US" sz="2800" b="0" dirty="0"/>
              <a:t>low baseline circulating MAITs associated with </a:t>
            </a:r>
            <a:r>
              <a:rPr lang="en-US" sz="2800" b="0" dirty="0" err="1"/>
              <a:t>irAE</a:t>
            </a:r>
            <a:r>
              <a:rPr lang="en-US" sz="2800" b="0" dirty="0"/>
              <a:t> colitis (PMID: 32734627, ~coincides with </a:t>
            </a:r>
            <a:r>
              <a:rPr lang="en-US" b="0" dirty="0"/>
              <a:t>my analysis)</a:t>
            </a:r>
          </a:p>
          <a:p>
            <a:r>
              <a:rPr lang="en-US" sz="2800" b="0" dirty="0"/>
              <a:t>activated CD4 TEM abundance (in PBMCs) associated with </a:t>
            </a:r>
            <a:r>
              <a:rPr lang="en-US" sz="2800" b="0" dirty="0" err="1"/>
              <a:t>irAE</a:t>
            </a:r>
            <a:r>
              <a:rPr lang="en-US" sz="2800" b="0" dirty="0"/>
              <a:t> development (</a:t>
            </a:r>
            <a:r>
              <a:rPr lang="en-US" sz="2800" b="0" i="0" strike="noStrike" dirty="0">
                <a:effectLst/>
              </a:rPr>
              <a:t>PMID: 35027754, ~disagrees with my analysis)</a:t>
            </a:r>
          </a:p>
          <a:p>
            <a:endParaRPr lang="en-US" sz="2800" b="0" i="0"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569CD6"/>
                </a:solidFill>
                <a:effectLst/>
                <a:latin typeface="Menlo" panose="020B0609030804020204" pitchFamily="49" charset="0"/>
              </a:rPr>
              <a:t>T cell characteristics associated with toxicity to immune checkpoint blockade in patients with melanoma</a:t>
            </a:r>
            <a:r>
              <a:rPr lang="en-US" sz="2800" b="0" dirty="0">
                <a:solidFill>
                  <a:srgbClr val="CCCCCC"/>
                </a:solidFill>
                <a:effectLst/>
                <a:latin typeface="Menlo" panose="020B0609030804020204" pitchFamily="49" charset="0"/>
              </a:rPr>
              <a:t>: BASELINE </a:t>
            </a:r>
            <a:r>
              <a:rPr lang="en-US" sz="2800" b="0" dirty="0">
                <a:solidFill>
                  <a:srgbClr val="569CD6"/>
                </a:solidFill>
                <a:effectLst/>
                <a:latin typeface="Menlo" panose="020B0609030804020204" pitchFamily="49" charset="0"/>
              </a:rPr>
              <a:t>activated CD4 effector memory T abundance and TCR diversity associated with </a:t>
            </a:r>
            <a:r>
              <a:rPr lang="en-US" sz="2800" b="0" dirty="0" err="1">
                <a:solidFill>
                  <a:srgbClr val="569CD6"/>
                </a:solidFill>
                <a:effectLst/>
                <a:latin typeface="Menlo" panose="020B0609030804020204" pitchFamily="49" charset="0"/>
              </a:rPr>
              <a:t>irAE</a:t>
            </a:r>
            <a:endParaRPr lang="en-US" sz="2800"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dirty="0">
              <a:solidFill>
                <a:srgbClr val="569CD6"/>
              </a:solidFill>
              <a:effectLst/>
              <a:latin typeface="Menlo" panose="020B0609030804020204" pitchFamily="49" charset="0"/>
            </a:endParaRPr>
          </a:p>
          <a:p>
            <a:r>
              <a:rPr lang="en-US" sz="4000" b="1" dirty="0">
                <a:solidFill>
                  <a:srgbClr val="569CD6"/>
                </a:solidFill>
                <a:effectLst/>
                <a:latin typeface="Menlo" panose="020B0609030804020204" pitchFamily="49" charset="0"/>
              </a:rPr>
              <a:t># Germline genetic variants are associated with development of insulin-dependent diabetes in cancer patients treated with immune checkpoint inhibitors</a:t>
            </a:r>
            <a:endParaRPr lang="en-US" sz="4000" b="0" dirty="0">
              <a:solidFill>
                <a:srgbClr val="CCCCCC"/>
              </a:solidFill>
              <a:effectLst/>
              <a:latin typeface="Menlo" panose="020B0609030804020204" pitchFamily="49" charset="0"/>
            </a:endParaRPr>
          </a:p>
          <a:p>
            <a:r>
              <a:rPr lang="en-US" sz="4000" b="0" dirty="0">
                <a:solidFill>
                  <a:srgbClr val="6796E6"/>
                </a:solidFill>
                <a:effectLst/>
                <a:latin typeface="Menlo" panose="020B0609030804020204" pitchFamily="49" charset="0"/>
              </a:rPr>
              <a:t>-</a:t>
            </a:r>
            <a:r>
              <a:rPr lang="en-US" sz="4000" b="0" dirty="0">
                <a:solidFill>
                  <a:srgbClr val="CCCCCC"/>
                </a:solidFill>
                <a:effectLst/>
                <a:latin typeface="Menlo" panose="020B0609030804020204" pitchFamily="49" charset="0"/>
              </a:rPr>
              <a:t> </a:t>
            </a:r>
            <a:r>
              <a:rPr lang="en-US" sz="4000" b="0" i="1" dirty="0">
                <a:solidFill>
                  <a:srgbClr val="CCCCCC"/>
                </a:solidFill>
                <a:effectLst/>
                <a:latin typeface="Menlo" panose="020B0609030804020204" pitchFamily="49" charset="0"/>
              </a:rPr>
              <a:t>*NLRC5*</a:t>
            </a:r>
            <a:r>
              <a:rPr lang="en-US" sz="4000" b="0" dirty="0">
                <a:solidFill>
                  <a:srgbClr val="CCCCCC"/>
                </a:solidFill>
                <a:effectLst/>
                <a:latin typeface="Menlo" panose="020B0609030804020204" pitchFamily="49" charset="0"/>
              </a:rPr>
              <a:t> germline mutation as potential predictive biomarker for T1D </a:t>
            </a:r>
            <a:r>
              <a:rPr lang="en-US" sz="4000" b="0" dirty="0" err="1">
                <a:solidFill>
                  <a:srgbClr val="CCCCCC"/>
                </a:solidFill>
                <a:effectLst/>
                <a:latin typeface="Menlo" panose="020B0609030804020204" pitchFamily="49" charset="0"/>
              </a:rPr>
              <a:t>irAE</a:t>
            </a:r>
            <a:endParaRPr lang="en-US" sz="4000"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36E730F-47F9-6518-F072-F66FE1F462C7}"/>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63989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228-0194-9F96-2578-3B716CE6C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96A63-D01D-CECC-AC1E-AC6C79C7C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16675-8909-AF09-61BF-22073A734F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TCRs estimated to potentially react with 1 in ~10k encountered peptides (</a:t>
            </a:r>
            <a:r>
              <a:rPr lang="en-US" sz="1200" b="0" i="0" u="none" strike="noStrike" dirty="0">
                <a:solidFill>
                  <a:srgbClr val="212121"/>
                </a:solidFill>
                <a:effectLst/>
              </a:rPr>
              <a:t>PMID37409132</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Killed tumor cells may release antigens shared by normal cells (i.e. non-tumorigenic proteins still in tumor cell), healthy cells around tumor may also be killed in crossfire and release antigens that induce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(b) ICIs can target normal tissues such as hypothalamic and pituitary tissues directly which express immune checkpoint ligand</a:t>
            </a:r>
          </a:p>
          <a:p>
            <a:r>
              <a:rPr lang="en-US" b="0" i="0" u="none" strike="noStrike" dirty="0">
                <a:solidFill>
                  <a:srgbClr val="1F1F1F"/>
                </a:solidFill>
                <a:effectLst/>
                <a:latin typeface="ElsevierGulliver"/>
              </a:rPr>
              <a:t>(c) Activated T cells can release inflammatory mediators which lead to damage in normal tissues</a:t>
            </a:r>
          </a:p>
          <a:p>
            <a:r>
              <a:rPr lang="en-US" b="0" i="0" u="none" strike="noStrike" dirty="0">
                <a:solidFill>
                  <a:srgbClr val="1F1F1F"/>
                </a:solidFill>
                <a:effectLst/>
                <a:latin typeface="ElsevierGulliver"/>
              </a:rPr>
              <a:t>(d) The production of autoantibodies is associated with the risk of </a:t>
            </a:r>
            <a:r>
              <a:rPr lang="en-US" b="0" i="0" u="none" strike="noStrike" dirty="0" err="1">
                <a:solidFill>
                  <a:srgbClr val="1F1F1F"/>
                </a:solidFill>
                <a:effectLst/>
                <a:latin typeface="ElsevierGulliver"/>
              </a:rPr>
              <a:t>irAEs</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(e) ICIs can induce the diversification of lymphocytes as well as promoting T/B cell activation and proliferation</a:t>
            </a:r>
          </a:p>
          <a:p>
            <a:r>
              <a:rPr lang="en-US" b="0" i="0" u="none" strike="noStrike" dirty="0">
                <a:solidFill>
                  <a:srgbClr val="1F1F1F"/>
                </a:solidFill>
                <a:effectLst/>
                <a:latin typeface="ElsevierGulliver"/>
              </a:rPr>
              <a:t>(f) The microbiome with certain </a:t>
            </a:r>
            <a:r>
              <a:rPr lang="en-US" b="0" i="0" u="sng" strike="noStrike" dirty="0">
                <a:solidFill>
                  <a:srgbClr val="1F1F1F"/>
                </a:solidFill>
                <a:effectLst/>
                <a:latin typeface="ElsevierGulliver"/>
                <a:hlinkClick r:id="rId3" tooltip="Learn more about bacterial species from ScienceDirect's AI-generated Topic Pages"/>
              </a:rPr>
              <a:t>bacterial species</a:t>
            </a:r>
            <a:r>
              <a:rPr lang="en-US" b="0" i="0" u="none" strike="noStrike" dirty="0">
                <a:solidFill>
                  <a:srgbClr val="1F1F1F"/>
                </a:solidFill>
                <a:effectLst/>
                <a:latin typeface="ElsevierGulliver"/>
              </a:rPr>
              <a:t> can shift immune lineage to pro-inflammatory or anti-inflammatory subtypes respectively thereby inducing or resisting </a:t>
            </a:r>
            <a:r>
              <a:rPr lang="en-US" b="0" i="0" u="none" strike="noStrike" dirty="0" err="1">
                <a:solidFill>
                  <a:srgbClr val="1F1F1F"/>
                </a:solidFill>
                <a:effectLst/>
                <a:latin typeface="ElsevierGulliver"/>
              </a:rPr>
              <a:t>irAEs</a:t>
            </a:r>
            <a:endParaRPr lang="en-US" b="0" i="0" u="none" strike="noStrike" dirty="0">
              <a:solidFill>
                <a:srgbClr val="1F1F1F"/>
              </a:solidFill>
              <a:effectLst/>
              <a:latin typeface="ElsevierGulliver"/>
            </a:endParaRPr>
          </a:p>
          <a:p>
            <a:endParaRPr lang="en-US" b="0" i="0" u="none" strike="noStrike" dirty="0">
              <a:solidFill>
                <a:srgbClr val="1F1F1F"/>
              </a:solidFill>
              <a:effectLst/>
              <a:latin typeface="ElsevierGulliver"/>
            </a:endParaRPr>
          </a:p>
          <a:p>
            <a:r>
              <a:rPr lang="en-US" b="1" dirty="0">
                <a:solidFill>
                  <a:srgbClr val="569CD6"/>
                </a:solidFill>
                <a:effectLst/>
                <a:latin typeface="Menlo" panose="020B0609030804020204" pitchFamily="49" charset="0"/>
              </a:rPr>
              <a:t># Advances in research on molecular markers in immune checkpoint inhibitor-associated myocarditis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a:t>
            </a:r>
            <a:r>
              <a:rPr lang="en-US" b="0" dirty="0">
                <a:solidFill>
                  <a:srgbClr val="CCCCCC"/>
                </a:solidFill>
                <a:effectLst/>
                <a:latin typeface="Menlo" panose="020B0609030804020204" pitchFamily="49" charset="0"/>
              </a:rPr>
              <a:t> hypotheses: ICIs bind to cell surface proteins (like CTLA-4) in normal tissue leading to T cell infiltration (</a:t>
            </a:r>
            <a:r>
              <a:rPr lang="en-US" b="1" dirty="0">
                <a:solidFill>
                  <a:srgbClr val="569CD6"/>
                </a:solidFill>
                <a:effectLst/>
                <a:latin typeface="Menlo" panose="020B0609030804020204" pitchFamily="49" charset="0"/>
              </a:rPr>
              <a:t>**this is an obvious one I don't think about much**</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T cells (T cells recognizing tumor antigens enter circulation and identify similar antigens in healthy tissue), via cytokines (promote infiltration of inflammatory molecules into nontarget tissue, ICIs increase circulating cytokine levels, </a:t>
            </a:r>
            <a:r>
              <a:rPr lang="en-US" b="1" dirty="0">
                <a:solidFill>
                  <a:srgbClr val="569CD6"/>
                </a:solidFill>
                <a:effectLst/>
                <a:latin typeface="Menlo" panose="020B0609030804020204" pitchFamily="49" charset="0"/>
              </a:rPr>
              <a:t>**this is a good one I don't think about much**</a:t>
            </a:r>
            <a:r>
              <a:rPr lang="en-US" b="0" dirty="0">
                <a:solidFill>
                  <a:srgbClr val="CCCCCC"/>
                </a:solidFill>
                <a:effectLst/>
                <a:latin typeface="Menlo" panose="020B0609030804020204" pitchFamily="49" charset="0"/>
              </a:rPr>
              <a:t>), autoantibodies</a:t>
            </a:r>
            <a:endParaRPr lang="en-US" b="0" dirty="0"/>
          </a:p>
          <a:p>
            <a:endParaRPr lang="en-US" b="0" dirty="0"/>
          </a:p>
          <a:p>
            <a:r>
              <a:rPr lang="en-US" b="1" dirty="0">
                <a:solidFill>
                  <a:srgbClr val="569CD6"/>
                </a:solidFill>
                <a:effectLst/>
                <a:latin typeface="Menlo" panose="020B0609030804020204" pitchFamily="49" charset="0"/>
              </a:rPr>
              <a:t># B cells as biomarkers: predicting immune checkpoint therapy adverse events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association between early therapy-induced changes in circulating B cells (decreased B cells, increased </a:t>
            </a:r>
            <a:r>
              <a:rPr lang="en-US" b="0" dirty="0" err="1">
                <a:solidFill>
                  <a:srgbClr val="CCCCCC"/>
                </a:solidFill>
                <a:effectLst/>
                <a:latin typeface="Menlo" panose="020B0609030804020204" pitchFamily="49" charset="0"/>
              </a:rPr>
              <a:t>plasmablasts</a:t>
            </a:r>
            <a:r>
              <a:rPr lang="en-US" b="0" dirty="0">
                <a:solidFill>
                  <a:srgbClr val="CCCCCC"/>
                </a:solidFill>
                <a:effectLst/>
                <a:latin typeface="Menlo" panose="020B0609030804020204" pitchFamily="49" charset="0"/>
              </a:rPr>
              <a:t> and CD21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low</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CCCCCC"/>
                </a:solidFill>
                <a:effectLst/>
                <a:latin typeface="Menlo" panose="020B0609030804020204" pitchFamily="49" charset="0"/>
              </a:rPr>
              <a:t> memory B cells) and an increased risk of high-grade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patients treated with ICB</a:t>
            </a:r>
          </a:p>
        </p:txBody>
      </p:sp>
      <p:sp>
        <p:nvSpPr>
          <p:cNvPr id="4" name="Slide Number Placeholder 3">
            <a:extLst>
              <a:ext uri="{FF2B5EF4-FFF2-40B4-BE49-F238E27FC236}">
                <a16:creationId xmlns:a16="http://schemas.microsoft.com/office/drawing/2014/main" id="{2B7B7109-0F14-F811-22D3-87BE667BC74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30045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1/28/24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1/28/24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fontScale="90000"/>
          </a:bodyPr>
          <a:lstStyle/>
          <a:p>
            <a:r>
              <a:rPr lang="en-US" sz="4400" dirty="0"/>
              <a:t>Mining public datasets for driving forces of immune-related adverse events (</a:t>
            </a:r>
            <a:r>
              <a:rPr lang="en-US" sz="4400" dirty="0" err="1"/>
              <a:t>irAEs</a:t>
            </a:r>
            <a:r>
              <a:rPr lang="en-US" sz="4400" dirty="0"/>
              <a:t>) from immune checkpoint blockade (ICB)</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6C24-F5B9-DC95-55D2-A952D15EDCA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E884A1E-CED4-F28C-20AA-2AA0BFC8A296}"/>
              </a:ext>
            </a:extLst>
          </p:cNvPr>
          <p:cNvGrpSpPr/>
          <p:nvPr/>
        </p:nvGrpSpPr>
        <p:grpSpPr>
          <a:xfrm>
            <a:off x="2877017" y="-780587"/>
            <a:ext cx="5664818" cy="7515923"/>
            <a:chOff x="6411951" y="1256506"/>
            <a:chExt cx="4616605" cy="5565896"/>
          </a:xfrm>
        </p:grpSpPr>
        <p:pic>
          <p:nvPicPr>
            <p:cNvPr id="6" name="New picture">
              <a:extLst>
                <a:ext uri="{FF2B5EF4-FFF2-40B4-BE49-F238E27FC236}">
                  <a16:creationId xmlns:a16="http://schemas.microsoft.com/office/drawing/2014/main" id="{800A8603-9051-B31B-6CA1-F11509B9B83C}"/>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90371" y="1256506"/>
              <a:ext cx="4062761" cy="556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11" name="Rectangle 10">
              <a:extLst>
                <a:ext uri="{FF2B5EF4-FFF2-40B4-BE49-F238E27FC236}">
                  <a16:creationId xmlns:a16="http://schemas.microsoft.com/office/drawing/2014/main" id="{D7AD65CA-74F7-70E7-A9DE-FE5B800F29E1}"/>
                </a:ext>
              </a:extLst>
            </p:cNvPr>
            <p:cNvSpPr/>
            <p:nvPr/>
          </p:nvSpPr>
          <p:spPr>
            <a:xfrm>
              <a:off x="6411951" y="1256506"/>
              <a:ext cx="4616605" cy="2169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6569382-8116-11CA-624F-B5B5F2FDE5CB}"/>
              </a:ext>
            </a:extLst>
          </p:cNvPr>
          <p:cNvSpPr>
            <a:spLocks noGrp="1"/>
          </p:cNvSpPr>
          <p:nvPr>
            <p:ph type="title"/>
          </p:nvPr>
        </p:nvSpPr>
        <p:spPr>
          <a:xfrm>
            <a:off x="838200" y="593725"/>
            <a:ext cx="10647556" cy="1325563"/>
          </a:xfrm>
        </p:spPr>
        <p:txBody>
          <a:bodyPr>
            <a:normAutofit fontScale="90000"/>
          </a:bodyPr>
          <a:lstStyle/>
          <a:p>
            <a:r>
              <a:rPr lang="en-US" dirty="0"/>
              <a:t>On therapy T cell expansion, repertoire diversification associated with </a:t>
            </a:r>
            <a:r>
              <a:rPr lang="en-US" dirty="0" err="1"/>
              <a:t>irAE</a:t>
            </a:r>
            <a:r>
              <a:rPr lang="en-US" dirty="0"/>
              <a:t> development (</a:t>
            </a:r>
            <a:r>
              <a:rPr lang="en-US" b="0" i="0" u="none" strike="noStrike" dirty="0">
                <a:solidFill>
                  <a:srgbClr val="212121"/>
                </a:solidFill>
                <a:effectLst/>
              </a:rPr>
              <a:t>PMID33643899, PMID28031229, </a:t>
            </a:r>
            <a:r>
              <a:rPr lang="en-US" b="0" i="0" u="none" strike="noStrike" dirty="0">
                <a:effectLst/>
              </a:rPr>
              <a:t>PMID27698113</a:t>
            </a:r>
            <a:r>
              <a:rPr lang="en-US" b="0" i="0" u="none" strike="noStrike" dirty="0">
                <a:solidFill>
                  <a:srgbClr val="212121"/>
                </a:solidFill>
                <a:effectLst/>
              </a:rPr>
              <a:t>)</a:t>
            </a:r>
            <a:endParaRPr lang="en-US" dirty="0"/>
          </a:p>
        </p:txBody>
      </p:sp>
      <p:sp>
        <p:nvSpPr>
          <p:cNvPr id="10" name="TextBox 9">
            <a:extLst>
              <a:ext uri="{FF2B5EF4-FFF2-40B4-BE49-F238E27FC236}">
                <a16:creationId xmlns:a16="http://schemas.microsoft.com/office/drawing/2014/main" id="{71423586-323D-1911-6E55-1C0B4F4F27A4}"/>
              </a:ext>
            </a:extLst>
          </p:cNvPr>
          <p:cNvSpPr txBox="1"/>
          <p:nvPr/>
        </p:nvSpPr>
        <p:spPr>
          <a:xfrm>
            <a:off x="8177438" y="4075021"/>
            <a:ext cx="2674434" cy="784830"/>
          </a:xfrm>
          <a:prstGeom prst="rect">
            <a:avLst/>
          </a:prstGeom>
          <a:noFill/>
        </p:spPr>
        <p:txBody>
          <a:bodyPr wrap="square">
            <a:spAutoFit/>
          </a:bodyPr>
          <a:lstStyle/>
          <a:p>
            <a:r>
              <a:rPr lang="en-US" sz="1500" dirty="0">
                <a:solidFill>
                  <a:srgbClr val="333333"/>
                </a:solidFill>
              </a:rPr>
              <a:t>PBMCs</a:t>
            </a:r>
          </a:p>
          <a:p>
            <a:r>
              <a:rPr lang="en-US" sz="1500" dirty="0">
                <a:solidFill>
                  <a:srgbClr val="333333"/>
                </a:solidFill>
              </a:rPr>
              <a:t>n = 8 (</a:t>
            </a:r>
            <a:r>
              <a:rPr lang="en-US" sz="1500" dirty="0" err="1">
                <a:solidFill>
                  <a:srgbClr val="333333"/>
                </a:solidFill>
              </a:rPr>
              <a:t>irAE</a:t>
            </a:r>
            <a:r>
              <a:rPr lang="en-US" sz="1500" dirty="0">
                <a:solidFill>
                  <a:srgbClr val="333333"/>
                </a:solidFill>
              </a:rPr>
              <a:t>), n = 13 (no </a:t>
            </a:r>
            <a:r>
              <a:rPr lang="en-US" sz="1500" dirty="0" err="1">
                <a:solidFill>
                  <a:srgbClr val="333333"/>
                </a:solidFill>
              </a:rPr>
              <a:t>irAE</a:t>
            </a:r>
            <a:r>
              <a:rPr lang="en-US" sz="1500" dirty="0">
                <a:solidFill>
                  <a:srgbClr val="333333"/>
                </a:solidFill>
              </a:rPr>
              <a:t>)</a:t>
            </a:r>
          </a:p>
          <a:p>
            <a:r>
              <a:rPr lang="en-US" sz="1500" dirty="0">
                <a:solidFill>
                  <a:srgbClr val="333333"/>
                </a:solidFill>
              </a:rPr>
              <a:t>**: p &lt; 0.01, *: p &lt; 0.05</a:t>
            </a:r>
            <a:endParaRPr lang="en-US" sz="1500" dirty="0"/>
          </a:p>
        </p:txBody>
      </p:sp>
      <p:sp>
        <p:nvSpPr>
          <p:cNvPr id="14" name="TextBox 13">
            <a:extLst>
              <a:ext uri="{FF2B5EF4-FFF2-40B4-BE49-F238E27FC236}">
                <a16:creationId xmlns:a16="http://schemas.microsoft.com/office/drawing/2014/main" id="{E0598F7A-6341-F7B7-3B6A-E327F95D48BD}"/>
              </a:ext>
            </a:extLst>
          </p:cNvPr>
          <p:cNvSpPr txBox="1"/>
          <p:nvPr/>
        </p:nvSpPr>
        <p:spPr>
          <a:xfrm>
            <a:off x="713678" y="3154422"/>
            <a:ext cx="2960085" cy="369332"/>
          </a:xfrm>
          <a:prstGeom prst="rect">
            <a:avLst/>
          </a:prstGeom>
          <a:noFill/>
        </p:spPr>
        <p:txBody>
          <a:bodyPr wrap="square">
            <a:spAutoFit/>
          </a:bodyPr>
          <a:lstStyle/>
          <a:p>
            <a:r>
              <a:rPr lang="en-US" sz="1800" dirty="0">
                <a:solidFill>
                  <a:srgbClr val="333333"/>
                </a:solidFill>
                <a:cs typeface="Calibri" panose="020F0502020204030204" pitchFamily="34" charset="0"/>
              </a:rPr>
              <a:t>C, E, G: # unique clones</a:t>
            </a:r>
          </a:p>
        </p:txBody>
      </p:sp>
    </p:spTree>
    <p:extLst>
      <p:ext uri="{BB962C8B-B14F-4D97-AF65-F5344CB8AC3E}">
        <p14:creationId xmlns:p14="http://schemas.microsoft.com/office/powerpoint/2010/main" val="219180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03BA7-E2ED-2952-F374-4FDF2BB05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C2B81-1DC2-419E-EF13-5958BAC01F64}"/>
              </a:ext>
            </a:extLst>
          </p:cNvPr>
          <p:cNvSpPr>
            <a:spLocks noGrp="1"/>
          </p:cNvSpPr>
          <p:nvPr>
            <p:ph type="title"/>
          </p:nvPr>
        </p:nvSpPr>
        <p:spPr>
          <a:xfrm>
            <a:off x="838200" y="593725"/>
            <a:ext cx="10647556" cy="1325563"/>
          </a:xfrm>
        </p:spPr>
        <p:txBody>
          <a:bodyPr>
            <a:normAutofit fontScale="90000"/>
          </a:bodyPr>
          <a:lstStyle/>
          <a:p>
            <a:r>
              <a:rPr lang="en-US" dirty="0" err="1"/>
              <a:t>irAEs</a:t>
            </a:r>
            <a:r>
              <a:rPr lang="en-US" dirty="0"/>
              <a:t> after combination ICB associated with enhanced proliferation of Th1-associated CD4</a:t>
            </a:r>
            <a:r>
              <a:rPr lang="en-US" baseline="30000" dirty="0"/>
              <a:t>+</a:t>
            </a:r>
            <a:r>
              <a:rPr lang="en-US" dirty="0"/>
              <a:t> TEMs, enhanced cytotoxicity of PD-1</a:t>
            </a:r>
            <a:r>
              <a:rPr lang="en-US" baseline="30000" dirty="0"/>
              <a:t>+</a:t>
            </a:r>
            <a:r>
              <a:rPr lang="en-US" dirty="0"/>
              <a:t> LAG-3</a:t>
            </a:r>
            <a:r>
              <a:rPr lang="en-US" baseline="30000" dirty="0"/>
              <a:t>+</a:t>
            </a:r>
            <a:r>
              <a:rPr lang="en-US" dirty="0"/>
              <a:t> CD8</a:t>
            </a:r>
            <a:r>
              <a:rPr lang="en-US" baseline="30000" dirty="0"/>
              <a:t>+</a:t>
            </a:r>
            <a:r>
              <a:rPr lang="en-US" dirty="0"/>
              <a:t> T cells</a:t>
            </a:r>
          </a:p>
        </p:txBody>
      </p:sp>
      <p:pic>
        <p:nvPicPr>
          <p:cNvPr id="3" name="Picture 2">
            <a:extLst>
              <a:ext uri="{FF2B5EF4-FFF2-40B4-BE49-F238E27FC236}">
                <a16:creationId xmlns:a16="http://schemas.microsoft.com/office/drawing/2014/main" id="{F8F78A32-4D37-1E33-FF90-D152B65E31F7}"/>
              </a:ext>
            </a:extLst>
          </p:cNvPr>
          <p:cNvPicPr>
            <a:picLocks noChangeAspect="1"/>
          </p:cNvPicPr>
          <p:nvPr/>
        </p:nvPicPr>
        <p:blipFill>
          <a:blip r:embed="rId3"/>
          <a:stretch>
            <a:fillRect/>
          </a:stretch>
        </p:blipFill>
        <p:spPr>
          <a:xfrm>
            <a:off x="2330605" y="1882764"/>
            <a:ext cx="7038278" cy="4975236"/>
          </a:xfrm>
          <a:prstGeom prst="rect">
            <a:avLst/>
          </a:prstGeom>
        </p:spPr>
      </p:pic>
      <p:sp>
        <p:nvSpPr>
          <p:cNvPr id="5" name="TextBox 4">
            <a:extLst>
              <a:ext uri="{FF2B5EF4-FFF2-40B4-BE49-F238E27FC236}">
                <a16:creationId xmlns:a16="http://schemas.microsoft.com/office/drawing/2014/main" id="{52BD42A8-C70E-0D6A-E724-EBA80C9EFD41}"/>
              </a:ext>
            </a:extLst>
          </p:cNvPr>
          <p:cNvSpPr txBox="1"/>
          <p:nvPr/>
        </p:nvSpPr>
        <p:spPr>
          <a:xfrm>
            <a:off x="10654991" y="6488668"/>
            <a:ext cx="6099716" cy="369332"/>
          </a:xfrm>
          <a:prstGeom prst="rect">
            <a:avLst/>
          </a:prstGeom>
          <a:noFill/>
        </p:spPr>
        <p:txBody>
          <a:bodyPr wrap="square">
            <a:spAutoFit/>
          </a:bodyPr>
          <a:lstStyle/>
          <a:p>
            <a:pPr algn="l"/>
            <a:r>
              <a:rPr lang="en-US" b="0" i="0" u="none" strike="noStrike" dirty="0">
                <a:solidFill>
                  <a:srgbClr val="212121"/>
                </a:solidFill>
                <a:effectLst/>
              </a:rPr>
              <a:t>PMID37794264</a:t>
            </a:r>
          </a:p>
        </p:txBody>
      </p:sp>
    </p:spTree>
    <p:extLst>
      <p:ext uri="{BB962C8B-B14F-4D97-AF65-F5344CB8AC3E}">
        <p14:creationId xmlns:p14="http://schemas.microsoft.com/office/powerpoint/2010/main" val="217857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C133B55-CA2C-C74A-6E6B-5AE7A6D4E9C1}"/>
              </a:ext>
            </a:extLst>
          </p:cNvPr>
          <p:cNvGrpSpPr/>
          <p:nvPr/>
        </p:nvGrpSpPr>
        <p:grpSpPr>
          <a:xfrm>
            <a:off x="97572" y="2081808"/>
            <a:ext cx="12094428" cy="4776192"/>
            <a:chOff x="97572" y="2081808"/>
            <a:chExt cx="12094428" cy="4776192"/>
          </a:xfrm>
        </p:grpSpPr>
        <p:pic>
          <p:nvPicPr>
            <p:cNvPr id="4" name="Picture 3">
              <a:extLst>
                <a:ext uri="{FF2B5EF4-FFF2-40B4-BE49-F238E27FC236}">
                  <a16:creationId xmlns:a16="http://schemas.microsoft.com/office/drawing/2014/main" id="{E4AE1518-3C4E-BD06-6713-83F126040F71}"/>
                </a:ext>
              </a:extLst>
            </p:cNvPr>
            <p:cNvPicPr>
              <a:picLocks noChangeAspect="1"/>
            </p:cNvPicPr>
            <p:nvPr/>
          </p:nvPicPr>
          <p:blipFill>
            <a:blip r:embed="rId3"/>
            <a:stretch>
              <a:fillRect/>
            </a:stretch>
          </p:blipFill>
          <p:spPr>
            <a:xfrm>
              <a:off x="97572" y="2081808"/>
              <a:ext cx="12094427" cy="4628314"/>
            </a:xfrm>
            <a:prstGeom prst="rect">
              <a:avLst/>
            </a:prstGeom>
          </p:spPr>
        </p:pic>
        <p:sp>
          <p:nvSpPr>
            <p:cNvPr id="10" name="Rectangle 9">
              <a:extLst>
                <a:ext uri="{FF2B5EF4-FFF2-40B4-BE49-F238E27FC236}">
                  <a16:creationId xmlns:a16="http://schemas.microsoft.com/office/drawing/2014/main" id="{3F43DB57-B917-B982-40B3-E10A8A9FD766}"/>
                </a:ext>
              </a:extLst>
            </p:cNvPr>
            <p:cNvSpPr/>
            <p:nvPr/>
          </p:nvSpPr>
          <p:spPr>
            <a:xfrm>
              <a:off x="6188927" y="2081808"/>
              <a:ext cx="6003073" cy="4776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Organs more similar to (lung) tumor have higher </a:t>
            </a:r>
            <a:r>
              <a:rPr lang="en-US" dirty="0" err="1"/>
              <a:t>irAE</a:t>
            </a:r>
            <a:r>
              <a:rPr lang="en-US" dirty="0"/>
              <a:t> incidence rates, TCR sharing between (lung) tumor and (skin) </a:t>
            </a:r>
            <a:r>
              <a:rPr lang="en-US" dirty="0" err="1"/>
              <a:t>irAE</a:t>
            </a:r>
            <a:r>
              <a:rPr lang="en-US" dirty="0"/>
              <a:t> tissue</a:t>
            </a:r>
          </a:p>
        </p:txBody>
      </p:sp>
      <p:sp>
        <p:nvSpPr>
          <p:cNvPr id="8" name="TextBox 7">
            <a:extLst>
              <a:ext uri="{FF2B5EF4-FFF2-40B4-BE49-F238E27FC236}">
                <a16:creationId xmlns:a16="http://schemas.microsoft.com/office/drawing/2014/main" id="{B288622C-F6C2-E10A-EDA3-95B67A590BA9}"/>
              </a:ext>
            </a:extLst>
          </p:cNvPr>
          <p:cNvSpPr txBox="1"/>
          <p:nvPr/>
        </p:nvSpPr>
        <p:spPr>
          <a:xfrm>
            <a:off x="10632689" y="6499819"/>
            <a:ext cx="6099716" cy="369332"/>
          </a:xfrm>
          <a:prstGeom prst="rect">
            <a:avLst/>
          </a:prstGeom>
          <a:noFill/>
        </p:spPr>
        <p:txBody>
          <a:bodyPr wrap="square">
            <a:spAutoFit/>
          </a:bodyPr>
          <a:lstStyle/>
          <a:p>
            <a:r>
              <a:rPr lang="en-US" sz="1800" b="0" i="0" u="none" strike="noStrike" dirty="0">
                <a:effectLst/>
              </a:rPr>
              <a:t>PMID31021392</a:t>
            </a:r>
            <a:endParaRPr lang="en-US" dirty="0"/>
          </a:p>
        </p:txBody>
      </p:sp>
      <p:pic>
        <p:nvPicPr>
          <p:cNvPr id="9" name="Picture 8">
            <a:extLst>
              <a:ext uri="{FF2B5EF4-FFF2-40B4-BE49-F238E27FC236}">
                <a16:creationId xmlns:a16="http://schemas.microsoft.com/office/drawing/2014/main" id="{B9D7817C-B610-C0D0-440C-64D52BE217C9}"/>
              </a:ext>
            </a:extLst>
          </p:cNvPr>
          <p:cNvPicPr>
            <a:picLocks noChangeAspect="1"/>
          </p:cNvPicPr>
          <p:nvPr/>
        </p:nvPicPr>
        <p:blipFill>
          <a:blip r:embed="rId4"/>
          <a:stretch>
            <a:fillRect/>
          </a:stretch>
        </p:blipFill>
        <p:spPr>
          <a:xfrm>
            <a:off x="6327970" y="2415440"/>
            <a:ext cx="5766457" cy="4003119"/>
          </a:xfrm>
          <a:prstGeom prst="rect">
            <a:avLst/>
          </a:prstGeom>
        </p:spPr>
      </p:pic>
    </p:spTree>
    <p:extLst>
      <p:ext uri="{BB962C8B-B14F-4D97-AF65-F5344CB8AC3E}">
        <p14:creationId xmlns:p14="http://schemas.microsoft.com/office/powerpoint/2010/main" val="384050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fontScale="92500" lnSpcReduction="10000"/>
          </a:bodyPr>
          <a:lstStyle/>
          <a:p>
            <a:r>
              <a:rPr lang="en-US" dirty="0"/>
              <a:t>Investigate relationship between on-therapy cell type abundances, TCR repertoire diversities and </a:t>
            </a:r>
            <a:r>
              <a:rPr lang="en-US" dirty="0" err="1"/>
              <a:t>irAE</a:t>
            </a:r>
            <a:r>
              <a:rPr lang="en-US" dirty="0"/>
              <a:t> development</a:t>
            </a:r>
          </a:p>
          <a:p>
            <a:r>
              <a:rPr lang="en-US" dirty="0"/>
              <a:t>Determine if TCR (junction) features can serve a proxy for or predispose to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datasets for other T cell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502403" y="715517"/>
            <a:ext cx="5130800" cy="369332"/>
          </a:xfrm>
          <a:prstGeom prst="rect">
            <a:avLst/>
          </a:prstGeom>
          <a:noFill/>
        </p:spPr>
        <p:txBody>
          <a:bodyPr wrap="square" rtlCol="0">
            <a:spAutoFit/>
          </a:bodyPr>
          <a:lstStyle/>
          <a:p>
            <a:r>
              <a:rPr lang="en-US" dirty="0"/>
              <a:t>I pooled groups B &amp; C for power</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567518" y="2599789"/>
            <a:ext cx="1567480" cy="2585323"/>
          </a:xfrm>
          <a:prstGeom prst="rect">
            <a:avLst/>
          </a:prstGeom>
          <a:noFill/>
        </p:spPr>
        <p:txBody>
          <a:bodyPr wrap="none" rtlCol="0">
            <a:spAutoFit/>
          </a:bodyPr>
          <a:lstStyle/>
          <a:p>
            <a:r>
              <a:rPr lang="en-US" dirty="0"/>
              <a:t>PMBCs</a:t>
            </a:r>
          </a:p>
          <a:p>
            <a:endParaRPr lang="en-US" dirty="0"/>
          </a:p>
          <a:p>
            <a:r>
              <a:rPr lang="en-US" dirty="0"/>
              <a:t>from patients</a:t>
            </a:r>
          </a:p>
          <a:p>
            <a:r>
              <a:rPr lang="en-US" dirty="0"/>
              <a:t>with diverse</a:t>
            </a:r>
          </a:p>
          <a:p>
            <a:r>
              <a:rPr lang="en-US" dirty="0"/>
              <a:t>tumor types</a:t>
            </a:r>
          </a:p>
          <a:p>
            <a:endParaRPr lang="en-US" dirty="0"/>
          </a:p>
          <a:p>
            <a:r>
              <a:rPr lang="en-US" dirty="0"/>
              <a:t>mostly treated</a:t>
            </a:r>
          </a:p>
          <a:p>
            <a:r>
              <a:rPr lang="en-US" dirty="0"/>
              <a:t>with PD-1</a:t>
            </a:r>
          </a:p>
          <a:p>
            <a:r>
              <a:rPr lang="en-US" dirty="0"/>
              <a:t>blockade</a:t>
            </a:r>
          </a:p>
        </p:txBody>
      </p:sp>
    </p:spTree>
    <p:extLst>
      <p:ext uri="{BB962C8B-B14F-4D97-AF65-F5344CB8AC3E}">
        <p14:creationId xmlns:p14="http://schemas.microsoft.com/office/powerpoint/2010/main" val="382178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6361-0E13-9B94-1EFF-0852D0D9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44E8-08EF-7677-44F6-713B2AD2FF51}"/>
              </a:ext>
            </a:extLst>
          </p:cNvPr>
          <p:cNvSpPr>
            <a:spLocks noGrp="1"/>
          </p:cNvSpPr>
          <p:nvPr>
            <p:ph type="title"/>
          </p:nvPr>
        </p:nvSpPr>
        <p:spPr>
          <a:xfrm>
            <a:off x="838200" y="593725"/>
            <a:ext cx="10515600" cy="1325563"/>
          </a:xfrm>
        </p:spPr>
        <p:txBody>
          <a:bodyPr>
            <a:normAutofit/>
          </a:bodyPr>
          <a:lstStyle/>
          <a:p>
            <a:r>
              <a:rPr lang="en-US" dirty="0"/>
              <a:t>PBMC myocarditis-focused dataset</a:t>
            </a:r>
          </a:p>
        </p:txBody>
      </p:sp>
      <p:sp>
        <p:nvSpPr>
          <p:cNvPr id="3" name="Content Placeholder 2">
            <a:extLst>
              <a:ext uri="{FF2B5EF4-FFF2-40B4-BE49-F238E27FC236}">
                <a16:creationId xmlns:a16="http://schemas.microsoft.com/office/drawing/2014/main" id="{EE847EB0-0623-9918-1389-107DE115D7B9}"/>
              </a:ext>
            </a:extLst>
          </p:cNvPr>
          <p:cNvSpPr>
            <a:spLocks noGrp="1"/>
          </p:cNvSpPr>
          <p:nvPr>
            <p:ph idx="1"/>
          </p:nvPr>
        </p:nvSpPr>
        <p:spPr>
          <a:xfrm>
            <a:off x="838200" y="1919288"/>
            <a:ext cx="8204200" cy="4344987"/>
          </a:xfrm>
        </p:spPr>
        <p:txBody>
          <a:bodyPr>
            <a:normAutofit/>
          </a:bodyPr>
          <a:lstStyle/>
          <a:p>
            <a:r>
              <a:rPr lang="en-US" dirty="0"/>
              <a:t>Main conclusion of theirs</a:t>
            </a:r>
          </a:p>
          <a:p>
            <a:pPr lvl="1"/>
            <a:r>
              <a:rPr lang="en-US" dirty="0"/>
              <a:t>More </a:t>
            </a:r>
            <a:r>
              <a:rPr lang="en-US" dirty="0" err="1"/>
              <a:t>Temra</a:t>
            </a:r>
            <a:r>
              <a:rPr lang="en-US" dirty="0"/>
              <a:t> CD8s (called via </a:t>
            </a:r>
            <a:r>
              <a:rPr lang="en-US" dirty="0" err="1"/>
              <a:t>CyTOF</a:t>
            </a:r>
            <a:r>
              <a:rPr lang="en-US" dirty="0"/>
              <a:t>/CITE-seq + RNA) only in myocarditis-</a:t>
            </a:r>
            <a:r>
              <a:rPr lang="en-US" dirty="0" err="1"/>
              <a:t>irAE</a:t>
            </a:r>
            <a:r>
              <a:rPr lang="en-US" dirty="0"/>
              <a:t> group (C), </a:t>
            </a:r>
            <a:r>
              <a:rPr lang="en-US" dirty="0">
                <a:solidFill>
                  <a:srgbClr val="000000"/>
                </a:solidFill>
              </a:rPr>
              <a:t>u</a:t>
            </a:r>
            <a:r>
              <a:rPr lang="en-US" dirty="0">
                <a:solidFill>
                  <a:srgbClr val="000000"/>
                </a:solidFill>
                <a:effectLst/>
              </a:rPr>
              <a:t>pregulated chemokines CCL5/CCL4/CCL4L2</a:t>
            </a:r>
            <a:endParaRPr lang="en-US" dirty="0"/>
          </a:p>
        </p:txBody>
      </p:sp>
      <p:pic>
        <p:nvPicPr>
          <p:cNvPr id="6" name="Picture 5">
            <a:extLst>
              <a:ext uri="{FF2B5EF4-FFF2-40B4-BE49-F238E27FC236}">
                <a16:creationId xmlns:a16="http://schemas.microsoft.com/office/drawing/2014/main" id="{B679580F-2308-4CC2-8BF9-E55D27871AC8}"/>
              </a:ext>
            </a:extLst>
          </p:cNvPr>
          <p:cNvPicPr>
            <a:picLocks noChangeAspect="1"/>
          </p:cNvPicPr>
          <p:nvPr/>
        </p:nvPicPr>
        <p:blipFill>
          <a:blip r:embed="rId3"/>
          <a:stretch>
            <a:fillRect/>
          </a:stretch>
        </p:blipFill>
        <p:spPr>
          <a:xfrm>
            <a:off x="9013937" y="1373982"/>
            <a:ext cx="2872242" cy="5486400"/>
          </a:xfrm>
          <a:prstGeom prst="rect">
            <a:avLst/>
          </a:prstGeom>
        </p:spPr>
      </p:pic>
      <p:pic>
        <p:nvPicPr>
          <p:cNvPr id="7" name="Picture 6">
            <a:extLst>
              <a:ext uri="{FF2B5EF4-FFF2-40B4-BE49-F238E27FC236}">
                <a16:creationId xmlns:a16="http://schemas.microsoft.com/office/drawing/2014/main" id="{EC63909C-0C61-AC33-8531-5D6AA71F1552}"/>
              </a:ext>
            </a:extLst>
          </p:cNvPr>
          <p:cNvPicPr>
            <a:picLocks noChangeAspect="1"/>
          </p:cNvPicPr>
          <p:nvPr/>
        </p:nvPicPr>
        <p:blipFill>
          <a:blip r:embed="rId4"/>
          <a:stretch>
            <a:fillRect/>
          </a:stretch>
        </p:blipFill>
        <p:spPr>
          <a:xfrm>
            <a:off x="7538181" y="60279"/>
            <a:ext cx="4653819" cy="1438042"/>
          </a:xfrm>
          <a:prstGeom prst="rect">
            <a:avLst/>
          </a:prstGeom>
        </p:spPr>
      </p:pic>
    </p:spTree>
    <p:extLst>
      <p:ext uri="{BB962C8B-B14F-4D97-AF65-F5344CB8AC3E}">
        <p14:creationId xmlns:p14="http://schemas.microsoft.com/office/powerpoint/2010/main" val="327170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6ABEC-25D7-6374-926C-0604F02DF681}"/>
              </a:ext>
            </a:extLst>
          </p:cNvPr>
          <p:cNvPicPr>
            <a:picLocks noChangeAspect="1"/>
          </p:cNvPicPr>
          <p:nvPr/>
        </p:nvPicPr>
        <p:blipFill>
          <a:blip r:embed="rId3"/>
          <a:stretch>
            <a:fillRect/>
          </a:stretch>
        </p:blipFill>
        <p:spPr>
          <a:xfrm>
            <a:off x="175488" y="5508642"/>
            <a:ext cx="4767885" cy="934712"/>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90" y="179705"/>
            <a:ext cx="6522910" cy="6047871"/>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4744415" y="6468714"/>
            <a:ext cx="7610225" cy="369332"/>
          </a:xfrm>
          <a:prstGeom prst="rect">
            <a:avLst/>
          </a:prstGeom>
          <a:noFill/>
        </p:spPr>
        <p:txBody>
          <a:bodyPr wrap="none" rtlCol="0">
            <a:spAutoFit/>
          </a:bodyPr>
          <a:lstStyle/>
          <a:p>
            <a:r>
              <a:rPr lang="en-US" dirty="0"/>
              <a:t>Colon tissue from melanoma patients treated with CTLA-4 blockade (or combo)</a:t>
            </a:r>
          </a:p>
        </p:txBody>
      </p:sp>
      <p:sp>
        <p:nvSpPr>
          <p:cNvPr id="6" name="TextBox 5">
            <a:extLst>
              <a:ext uri="{FF2B5EF4-FFF2-40B4-BE49-F238E27FC236}">
                <a16:creationId xmlns:a16="http://schemas.microsoft.com/office/drawing/2014/main" id="{498569C2-58CF-2601-044F-4C82DA44B25B}"/>
              </a:ext>
            </a:extLst>
          </p:cNvPr>
          <p:cNvSpPr txBox="1"/>
          <p:nvPr/>
        </p:nvSpPr>
        <p:spPr>
          <a:xfrm>
            <a:off x="614901" y="6287270"/>
            <a:ext cx="3786614" cy="369332"/>
          </a:xfrm>
          <a:prstGeom prst="rect">
            <a:avLst/>
          </a:prstGeom>
          <a:noFill/>
        </p:spPr>
        <p:txBody>
          <a:bodyPr wrap="none" rtlCol="0">
            <a:spAutoFit/>
          </a:bodyPr>
          <a:lstStyle/>
          <a:p>
            <a:r>
              <a:rPr lang="en-US" dirty="0"/>
              <a:t>n = 8                     n = 6                     n = 8</a:t>
            </a:r>
          </a:p>
        </p:txBody>
      </p:sp>
      <p:pic>
        <p:nvPicPr>
          <p:cNvPr id="7" name="Picture 6">
            <a:extLst>
              <a:ext uri="{FF2B5EF4-FFF2-40B4-BE49-F238E27FC236}">
                <a16:creationId xmlns:a16="http://schemas.microsoft.com/office/drawing/2014/main" id="{1325149D-FECA-D83F-A873-24ED99FC0143}"/>
              </a:ext>
            </a:extLst>
          </p:cNvPr>
          <p:cNvPicPr>
            <a:picLocks noChangeAspect="1"/>
          </p:cNvPicPr>
          <p:nvPr/>
        </p:nvPicPr>
        <p:blipFill>
          <a:blip r:embed="rId5"/>
          <a:stretch>
            <a:fillRect/>
          </a:stretch>
        </p:blipFill>
        <p:spPr>
          <a:xfrm>
            <a:off x="0" y="0"/>
            <a:ext cx="5553307" cy="5520793"/>
          </a:xfrm>
          <a:prstGeom prst="rect">
            <a:avLst/>
          </a:prstGeom>
        </p:spPr>
      </p:pic>
    </p:spTree>
    <p:extLst>
      <p:ext uri="{BB962C8B-B14F-4D97-AF65-F5344CB8AC3E}">
        <p14:creationId xmlns:p14="http://schemas.microsoft.com/office/powerpoint/2010/main" val="13166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6589-0948-2406-7C69-154F2A07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5A796-5AAC-5877-401B-4261783C1E2F}"/>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higher T cell fraction in </a:t>
            </a:r>
            <a:r>
              <a:rPr lang="en-US" dirty="0" err="1"/>
              <a:t>irAE</a:t>
            </a:r>
            <a:r>
              <a:rPr lang="en-US" dirty="0"/>
              <a:t> group, CD4 T cell subtype abundance differences by </a:t>
            </a:r>
            <a:r>
              <a:rPr lang="en-US" dirty="0" err="1"/>
              <a:t>irAE</a:t>
            </a:r>
            <a:r>
              <a:rPr lang="en-US" dirty="0"/>
              <a:t> group</a:t>
            </a:r>
          </a:p>
        </p:txBody>
      </p:sp>
      <p:pic>
        <p:nvPicPr>
          <p:cNvPr id="7" name="Picture 6">
            <a:extLst>
              <a:ext uri="{FF2B5EF4-FFF2-40B4-BE49-F238E27FC236}">
                <a16:creationId xmlns:a16="http://schemas.microsoft.com/office/drawing/2014/main" id="{3FEE32D8-A5E0-DDB0-38E3-062DA30C564D}"/>
              </a:ext>
            </a:extLst>
          </p:cNvPr>
          <p:cNvPicPr>
            <a:picLocks noChangeAspect="1"/>
          </p:cNvPicPr>
          <p:nvPr/>
        </p:nvPicPr>
        <p:blipFill>
          <a:blip r:embed="rId3"/>
          <a:stretch>
            <a:fillRect/>
          </a:stretch>
        </p:blipFill>
        <p:spPr>
          <a:xfrm>
            <a:off x="4302393" y="2071688"/>
            <a:ext cx="7665837" cy="4346257"/>
          </a:xfrm>
          <a:prstGeom prst="rect">
            <a:avLst/>
          </a:prstGeom>
        </p:spPr>
      </p:pic>
      <p:sp>
        <p:nvSpPr>
          <p:cNvPr id="8" name="TextBox 7">
            <a:extLst>
              <a:ext uri="{FF2B5EF4-FFF2-40B4-BE49-F238E27FC236}">
                <a16:creationId xmlns:a16="http://schemas.microsoft.com/office/drawing/2014/main" id="{13130EB1-9526-F528-E652-D23821C05ED5}"/>
              </a:ext>
            </a:extLst>
          </p:cNvPr>
          <p:cNvSpPr txBox="1"/>
          <p:nvPr/>
        </p:nvSpPr>
        <p:spPr>
          <a:xfrm>
            <a:off x="7911909" y="1831976"/>
            <a:ext cx="1194558" cy="369332"/>
          </a:xfrm>
          <a:prstGeom prst="rect">
            <a:avLst/>
          </a:prstGeom>
          <a:noFill/>
        </p:spPr>
        <p:txBody>
          <a:bodyPr wrap="none" rtlCol="0">
            <a:spAutoFit/>
          </a:bodyPr>
          <a:lstStyle/>
          <a:p>
            <a:r>
              <a:rPr lang="en-US" dirty="0"/>
              <a:t>CD4 T cells</a:t>
            </a:r>
          </a:p>
        </p:txBody>
      </p:sp>
      <p:pic>
        <p:nvPicPr>
          <p:cNvPr id="9" name="Picture 8">
            <a:extLst>
              <a:ext uri="{FF2B5EF4-FFF2-40B4-BE49-F238E27FC236}">
                <a16:creationId xmlns:a16="http://schemas.microsoft.com/office/drawing/2014/main" id="{1E1828F8-56EA-F987-F1A9-F3852D58E828}"/>
              </a:ext>
            </a:extLst>
          </p:cNvPr>
          <p:cNvPicPr>
            <a:picLocks noChangeAspect="1"/>
          </p:cNvPicPr>
          <p:nvPr/>
        </p:nvPicPr>
        <p:blipFill>
          <a:blip r:embed="rId4"/>
          <a:stretch>
            <a:fillRect/>
          </a:stretch>
        </p:blipFill>
        <p:spPr>
          <a:xfrm>
            <a:off x="191" y="2071688"/>
            <a:ext cx="4279902" cy="4346257"/>
          </a:xfrm>
          <a:prstGeom prst="rect">
            <a:avLst/>
          </a:prstGeom>
        </p:spPr>
      </p:pic>
    </p:spTree>
    <p:extLst>
      <p:ext uri="{BB962C8B-B14F-4D97-AF65-F5344CB8AC3E}">
        <p14:creationId xmlns:p14="http://schemas.microsoft.com/office/powerpoint/2010/main" val="36079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82E0-75F5-088F-BDC7-D037D5FF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E3516-5659-EC62-1060-8FDF647263E1}"/>
              </a:ext>
            </a:extLst>
          </p:cNvPr>
          <p:cNvSpPr>
            <a:spLocks noGrp="1"/>
          </p:cNvSpPr>
          <p:nvPr>
            <p:ph type="title"/>
          </p:nvPr>
        </p:nvSpPr>
        <p:spPr>
          <a:xfrm>
            <a:off x="838200" y="593725"/>
            <a:ext cx="10515600" cy="1325563"/>
          </a:xfrm>
        </p:spPr>
        <p:txBody>
          <a:bodyPr>
            <a:normAutofit fontScale="90000"/>
          </a:bodyPr>
          <a:lstStyle/>
          <a:p>
            <a:r>
              <a:rPr lang="en-US" dirty="0"/>
              <a:t>Main conclusions of theirs from colon tissue colitis dataset: CD8 T cell subtype abundance differences by </a:t>
            </a:r>
            <a:r>
              <a:rPr lang="en-US" dirty="0" err="1"/>
              <a:t>irAE</a:t>
            </a:r>
            <a:r>
              <a:rPr lang="en-US" dirty="0"/>
              <a:t> group, CD8 T cells more cytotoxic and slightly more proliferative in </a:t>
            </a:r>
            <a:r>
              <a:rPr lang="en-US" dirty="0" err="1"/>
              <a:t>irAE</a:t>
            </a:r>
            <a:r>
              <a:rPr lang="en-US" dirty="0"/>
              <a:t> group</a:t>
            </a:r>
          </a:p>
        </p:txBody>
      </p:sp>
      <p:pic>
        <p:nvPicPr>
          <p:cNvPr id="4" name="Content Placeholder 3">
            <a:extLst>
              <a:ext uri="{FF2B5EF4-FFF2-40B4-BE49-F238E27FC236}">
                <a16:creationId xmlns:a16="http://schemas.microsoft.com/office/drawing/2014/main" id="{F4C8D681-2646-84CF-9730-FAC80D21587A}"/>
              </a:ext>
            </a:extLst>
          </p:cNvPr>
          <p:cNvPicPr>
            <a:picLocks noGrp="1" noChangeAspect="1"/>
          </p:cNvPicPr>
          <p:nvPr>
            <p:ph idx="1"/>
          </p:nvPr>
        </p:nvPicPr>
        <p:blipFill>
          <a:blip r:embed="rId3"/>
          <a:stretch>
            <a:fillRect/>
          </a:stretch>
        </p:blipFill>
        <p:spPr>
          <a:xfrm>
            <a:off x="0" y="2794161"/>
            <a:ext cx="6096000" cy="3487687"/>
          </a:xfrm>
          <a:prstGeom prst="rect">
            <a:avLst/>
          </a:prstGeom>
        </p:spPr>
      </p:pic>
      <p:sp>
        <p:nvSpPr>
          <p:cNvPr id="6" name="TextBox 5">
            <a:extLst>
              <a:ext uri="{FF2B5EF4-FFF2-40B4-BE49-F238E27FC236}">
                <a16:creationId xmlns:a16="http://schemas.microsoft.com/office/drawing/2014/main" id="{32396DF0-0912-9F7D-1A34-677166FB494E}"/>
              </a:ext>
            </a:extLst>
          </p:cNvPr>
          <p:cNvSpPr txBox="1"/>
          <p:nvPr/>
        </p:nvSpPr>
        <p:spPr>
          <a:xfrm>
            <a:off x="2666999" y="2424829"/>
            <a:ext cx="1194558" cy="369332"/>
          </a:xfrm>
          <a:prstGeom prst="rect">
            <a:avLst/>
          </a:prstGeom>
          <a:noFill/>
        </p:spPr>
        <p:txBody>
          <a:bodyPr wrap="none" rtlCol="0">
            <a:spAutoFit/>
          </a:bodyPr>
          <a:lstStyle/>
          <a:p>
            <a:r>
              <a:rPr lang="en-US" dirty="0"/>
              <a:t>CD8 T cells</a:t>
            </a:r>
          </a:p>
        </p:txBody>
      </p:sp>
      <p:pic>
        <p:nvPicPr>
          <p:cNvPr id="10" name="Picture 9">
            <a:extLst>
              <a:ext uri="{FF2B5EF4-FFF2-40B4-BE49-F238E27FC236}">
                <a16:creationId xmlns:a16="http://schemas.microsoft.com/office/drawing/2014/main" id="{FCC69930-2EA0-F896-539C-BFC5DDD6C9E2}"/>
              </a:ext>
            </a:extLst>
          </p:cNvPr>
          <p:cNvPicPr>
            <a:picLocks noChangeAspect="1"/>
          </p:cNvPicPr>
          <p:nvPr/>
        </p:nvPicPr>
        <p:blipFill>
          <a:blip r:embed="rId4"/>
          <a:stretch>
            <a:fillRect/>
          </a:stretch>
        </p:blipFill>
        <p:spPr>
          <a:xfrm>
            <a:off x="6022546" y="2794161"/>
            <a:ext cx="6169454" cy="3487687"/>
          </a:xfrm>
          <a:prstGeom prst="rect">
            <a:avLst/>
          </a:prstGeom>
        </p:spPr>
      </p:pic>
    </p:spTree>
    <p:extLst>
      <p:ext uri="{BB962C8B-B14F-4D97-AF65-F5344CB8AC3E}">
        <p14:creationId xmlns:p14="http://schemas.microsoft.com/office/powerpoint/2010/main" val="215964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EBD1-1A21-902F-AA44-010FAE5E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44ACD-B91E-A147-5FE0-22B80386BE1A}"/>
              </a:ext>
            </a:extLst>
          </p:cNvPr>
          <p:cNvSpPr>
            <a:spLocks noGrp="1"/>
          </p:cNvSpPr>
          <p:nvPr>
            <p:ph type="title"/>
          </p:nvPr>
        </p:nvSpPr>
        <p:spPr>
          <a:xfrm>
            <a:off x="850900" y="593725"/>
            <a:ext cx="10515600" cy="1325563"/>
          </a:xfrm>
        </p:spPr>
        <p:txBody>
          <a:bodyPr>
            <a:normAutofit fontScale="90000"/>
          </a:bodyPr>
          <a:lstStyle/>
          <a:p>
            <a:r>
              <a:rPr lang="en-US" dirty="0"/>
              <a:t>Main conclusions of theirs from colon tissue colitis dataset: TCR sharing between CD8 </a:t>
            </a:r>
            <a:r>
              <a:rPr lang="en-US" dirty="0" err="1"/>
              <a:t>Trm</a:t>
            </a:r>
            <a:r>
              <a:rPr lang="en-US" dirty="0"/>
              <a:t> and CTL clusters suggests that CD8s in colon tissue arose from </a:t>
            </a:r>
            <a:r>
              <a:rPr lang="en-US" dirty="0" err="1"/>
              <a:t>Trm</a:t>
            </a:r>
            <a:r>
              <a:rPr lang="en-US" dirty="0"/>
              <a:t> populations</a:t>
            </a:r>
          </a:p>
        </p:txBody>
      </p:sp>
      <p:pic>
        <p:nvPicPr>
          <p:cNvPr id="11" name="Picture 10">
            <a:extLst>
              <a:ext uri="{FF2B5EF4-FFF2-40B4-BE49-F238E27FC236}">
                <a16:creationId xmlns:a16="http://schemas.microsoft.com/office/drawing/2014/main" id="{C519D31F-6075-95E6-091A-5F5488CBE465}"/>
              </a:ext>
            </a:extLst>
          </p:cNvPr>
          <p:cNvPicPr>
            <a:picLocks noChangeAspect="1"/>
          </p:cNvPicPr>
          <p:nvPr/>
        </p:nvPicPr>
        <p:blipFill>
          <a:blip r:embed="rId3"/>
          <a:stretch>
            <a:fillRect/>
          </a:stretch>
        </p:blipFill>
        <p:spPr>
          <a:xfrm>
            <a:off x="12700" y="2798307"/>
            <a:ext cx="6096000" cy="2140406"/>
          </a:xfrm>
          <a:prstGeom prst="rect">
            <a:avLst/>
          </a:prstGeom>
        </p:spPr>
      </p:pic>
      <p:pic>
        <p:nvPicPr>
          <p:cNvPr id="12" name="Picture 11">
            <a:extLst>
              <a:ext uri="{FF2B5EF4-FFF2-40B4-BE49-F238E27FC236}">
                <a16:creationId xmlns:a16="http://schemas.microsoft.com/office/drawing/2014/main" id="{AEA0A4E6-3259-CB2F-39BC-1ABE8DB914F9}"/>
              </a:ext>
            </a:extLst>
          </p:cNvPr>
          <p:cNvPicPr>
            <a:picLocks noChangeAspect="1"/>
          </p:cNvPicPr>
          <p:nvPr/>
        </p:nvPicPr>
        <p:blipFill>
          <a:blip r:embed="rId4"/>
          <a:stretch>
            <a:fillRect/>
          </a:stretch>
        </p:blipFill>
        <p:spPr>
          <a:xfrm>
            <a:off x="5988734" y="1919288"/>
            <a:ext cx="6215966" cy="4938712"/>
          </a:xfrm>
          <a:prstGeom prst="rect">
            <a:avLst/>
          </a:prstGeom>
        </p:spPr>
      </p:pic>
    </p:spTree>
    <p:extLst>
      <p:ext uri="{BB962C8B-B14F-4D97-AF65-F5344CB8AC3E}">
        <p14:creationId xmlns:p14="http://schemas.microsoft.com/office/powerpoint/2010/main" val="414998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err="1"/>
              <a:t>irAE</a:t>
            </a:r>
            <a:r>
              <a:rPr lang="en-US" dirty="0"/>
              <a:t> introduction</a:t>
            </a:r>
          </a:p>
          <a:p>
            <a:r>
              <a:rPr lang="en-US" dirty="0" err="1"/>
              <a:t>scRNAseq</a:t>
            </a:r>
            <a:r>
              <a:rPr lang="en-US" dirty="0"/>
              <a:t> + </a:t>
            </a:r>
            <a:r>
              <a:rPr lang="en-US" dirty="0" err="1"/>
              <a:t>scTCRseq</a:t>
            </a:r>
            <a:r>
              <a:rPr lang="en-US" dirty="0"/>
              <a:t> dataset methods</a:t>
            </a:r>
          </a:p>
          <a:p>
            <a:r>
              <a:rPr lang="en-US" dirty="0"/>
              <a:t>Mining datasets for differences between those with/without </a:t>
            </a:r>
            <a:r>
              <a:rPr lang="en-US" dirty="0" err="1"/>
              <a:t>irAEs</a:t>
            </a:r>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5CB3-4E82-5FEC-53F5-3A884677F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DD642-9A71-C449-625A-45D0F7620F9E}"/>
              </a:ext>
            </a:extLst>
          </p:cNvPr>
          <p:cNvSpPr>
            <a:spLocks noGrp="1"/>
          </p:cNvSpPr>
          <p:nvPr>
            <p:ph type="title"/>
          </p:nvPr>
        </p:nvSpPr>
        <p:spPr>
          <a:xfrm>
            <a:off x="850900" y="593725"/>
            <a:ext cx="10515600" cy="1325563"/>
          </a:xfrm>
        </p:spPr>
        <p:txBody>
          <a:bodyPr>
            <a:normAutofit/>
          </a:bodyPr>
          <a:lstStyle/>
          <a:p>
            <a:r>
              <a:rPr lang="en-US" dirty="0"/>
              <a:t>Unanswered questions from these two datasets</a:t>
            </a:r>
          </a:p>
        </p:txBody>
      </p:sp>
      <p:sp>
        <p:nvSpPr>
          <p:cNvPr id="3" name="Content Placeholder 2">
            <a:extLst>
              <a:ext uri="{FF2B5EF4-FFF2-40B4-BE49-F238E27FC236}">
                <a16:creationId xmlns:a16="http://schemas.microsoft.com/office/drawing/2014/main" id="{5B1F7726-63E8-1791-C5ED-78319DF50762}"/>
              </a:ext>
            </a:extLst>
          </p:cNvPr>
          <p:cNvSpPr>
            <a:spLocks noGrp="1"/>
          </p:cNvSpPr>
          <p:nvPr>
            <p:ph idx="1"/>
          </p:nvPr>
        </p:nvSpPr>
        <p:spPr>
          <a:xfrm>
            <a:off x="838200" y="1919288"/>
            <a:ext cx="10007600" cy="4344987"/>
          </a:xfrm>
        </p:spPr>
        <p:txBody>
          <a:bodyPr>
            <a:normAutofit/>
          </a:bodyPr>
          <a:lstStyle/>
          <a:p>
            <a:r>
              <a:rPr lang="en-US" dirty="0"/>
              <a:t>Do TCRs from those with </a:t>
            </a:r>
            <a:r>
              <a:rPr lang="en-US" dirty="0" err="1"/>
              <a:t>irAEs</a:t>
            </a:r>
            <a:r>
              <a:rPr lang="en-US" dirty="0"/>
              <a:t> differ in features from those without </a:t>
            </a:r>
            <a:r>
              <a:rPr lang="en-US" dirty="0" err="1"/>
              <a:t>irAEs</a:t>
            </a:r>
            <a:r>
              <a:rPr lang="en-US" dirty="0"/>
              <a:t>?</a:t>
            </a:r>
          </a:p>
          <a:p>
            <a:endParaRPr lang="en-US" dirty="0"/>
          </a:p>
        </p:txBody>
      </p:sp>
    </p:spTree>
    <p:extLst>
      <p:ext uri="{BB962C8B-B14F-4D97-AF65-F5344CB8AC3E}">
        <p14:creationId xmlns:p14="http://schemas.microsoft.com/office/powerpoint/2010/main" val="283613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164580" cy="1325563"/>
          </a:xfrm>
        </p:spPr>
        <p:txBody>
          <a:bodyPr>
            <a:normAutofit/>
          </a:bodyPr>
          <a:lstStyle/>
          <a:p>
            <a:r>
              <a:rPr lang="en-US" dirty="0"/>
              <a:t>QC (colon tissue colitis dataset)</a:t>
            </a:r>
            <a:endParaRPr lang="en-US" dirty="0">
              <a:solidFill>
                <a:srgbClr val="FF0000"/>
              </a:solidFill>
            </a:endParaRPr>
          </a:p>
        </p:txBody>
      </p:sp>
      <p:sp>
        <p:nvSpPr>
          <p:cNvPr id="6" name="TextBox 5">
            <a:extLst>
              <a:ext uri="{FF2B5EF4-FFF2-40B4-BE49-F238E27FC236}">
                <a16:creationId xmlns:a16="http://schemas.microsoft.com/office/drawing/2014/main" id="{47FCA302-1F2A-26F9-A21A-29F0D7ADAA93}"/>
              </a:ext>
            </a:extLst>
          </p:cNvPr>
          <p:cNvSpPr txBox="1"/>
          <p:nvPr/>
        </p:nvSpPr>
        <p:spPr>
          <a:xfrm>
            <a:off x="2609384" y="6046155"/>
            <a:ext cx="10486859" cy="646331"/>
          </a:xfrm>
          <a:prstGeom prst="rect">
            <a:avLst/>
          </a:prstGeom>
          <a:noFill/>
        </p:spPr>
        <p:txBody>
          <a:bodyPr wrap="square">
            <a:spAutoFit/>
          </a:bodyPr>
          <a:lstStyle/>
          <a:p>
            <a:r>
              <a:rPr lang="en-US" dirty="0"/>
              <a:t>~129k cells remain after QC (~13k cells dropped),</a:t>
            </a:r>
          </a:p>
          <a:p>
            <a:r>
              <a:rPr lang="en-US" dirty="0"/>
              <a:t>~180k cells remain after QC (~50k cells dropped) in PBMC myocarditis-focused dataset</a:t>
            </a:r>
          </a:p>
        </p:txBody>
      </p:sp>
      <p:grpSp>
        <p:nvGrpSpPr>
          <p:cNvPr id="19" name="Group 18">
            <a:extLst>
              <a:ext uri="{FF2B5EF4-FFF2-40B4-BE49-F238E27FC236}">
                <a16:creationId xmlns:a16="http://schemas.microsoft.com/office/drawing/2014/main" id="{0A08C2C5-AF70-583F-53D2-9F318CCCE482}"/>
              </a:ext>
            </a:extLst>
          </p:cNvPr>
          <p:cNvGrpSpPr/>
          <p:nvPr/>
        </p:nvGrpSpPr>
        <p:grpSpPr>
          <a:xfrm>
            <a:off x="196243" y="2039705"/>
            <a:ext cx="5729005" cy="3637637"/>
            <a:chOff x="6096000" y="2122241"/>
            <a:chExt cx="5729005" cy="3637637"/>
          </a:xfrm>
        </p:grpSpPr>
        <p:pic>
          <p:nvPicPr>
            <p:cNvPr id="7" name="Picture 6">
              <a:extLst>
                <a:ext uri="{FF2B5EF4-FFF2-40B4-BE49-F238E27FC236}">
                  <a16:creationId xmlns:a16="http://schemas.microsoft.com/office/drawing/2014/main" id="{2C51C282-1CEC-6244-F347-686AAD391614}"/>
                </a:ext>
              </a:extLst>
            </p:cNvPr>
            <p:cNvPicPr>
              <a:picLocks noChangeAspect="1"/>
            </p:cNvPicPr>
            <p:nvPr/>
          </p:nvPicPr>
          <p:blipFill>
            <a:blip r:embed="rId3"/>
            <a:stretch>
              <a:fillRect/>
            </a:stretch>
          </p:blipFill>
          <p:spPr>
            <a:xfrm>
              <a:off x="6096000" y="2122241"/>
              <a:ext cx="5729005" cy="3403704"/>
            </a:xfrm>
            <a:prstGeom prst="rect">
              <a:avLst/>
            </a:prstGeom>
          </p:spPr>
        </p:pic>
        <p:sp>
          <p:nvSpPr>
            <p:cNvPr id="12" name="Rectangle 11">
              <a:extLst>
                <a:ext uri="{FF2B5EF4-FFF2-40B4-BE49-F238E27FC236}">
                  <a16:creationId xmlns:a16="http://schemas.microsoft.com/office/drawing/2014/main" id="{20AC06BD-242F-E0A8-C876-227012850D83}"/>
                </a:ext>
              </a:extLst>
            </p:cNvPr>
            <p:cNvSpPr/>
            <p:nvPr/>
          </p:nvSpPr>
          <p:spPr>
            <a:xfrm>
              <a:off x="8366739" y="5294575"/>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881B457-218A-D2FB-3ABB-B92C0BDD9D5D}"/>
                </a:ext>
              </a:extLst>
            </p:cNvPr>
            <p:cNvSpPr txBox="1"/>
            <p:nvPr/>
          </p:nvSpPr>
          <p:spPr>
            <a:xfrm>
              <a:off x="8670152" y="5390546"/>
              <a:ext cx="1102033" cy="369332"/>
            </a:xfrm>
            <a:prstGeom prst="rect">
              <a:avLst/>
            </a:prstGeom>
            <a:noFill/>
          </p:spPr>
          <p:txBody>
            <a:bodyPr wrap="none" rtlCol="0">
              <a:spAutoFit/>
            </a:bodyPr>
            <a:lstStyle/>
            <a:p>
              <a:r>
                <a:rPr lang="en-US" dirty="0"/>
                <a:t>Patient ID</a:t>
              </a:r>
            </a:p>
          </p:txBody>
        </p:sp>
      </p:grpSp>
      <p:grpSp>
        <p:nvGrpSpPr>
          <p:cNvPr id="17" name="Group 16">
            <a:extLst>
              <a:ext uri="{FF2B5EF4-FFF2-40B4-BE49-F238E27FC236}">
                <a16:creationId xmlns:a16="http://schemas.microsoft.com/office/drawing/2014/main" id="{A9CD2D20-0C32-6439-5078-4385BED192A6}"/>
              </a:ext>
            </a:extLst>
          </p:cNvPr>
          <p:cNvGrpSpPr/>
          <p:nvPr/>
        </p:nvGrpSpPr>
        <p:grpSpPr>
          <a:xfrm>
            <a:off x="6255835" y="2039705"/>
            <a:ext cx="5729005" cy="3619690"/>
            <a:chOff x="0" y="2139329"/>
            <a:chExt cx="5729005" cy="3619690"/>
          </a:xfrm>
        </p:grpSpPr>
        <p:pic>
          <p:nvPicPr>
            <p:cNvPr id="8" name="Picture 7">
              <a:extLst>
                <a:ext uri="{FF2B5EF4-FFF2-40B4-BE49-F238E27FC236}">
                  <a16:creationId xmlns:a16="http://schemas.microsoft.com/office/drawing/2014/main" id="{B7061B4B-ADC8-0207-D60A-E08F2710F7A7}"/>
                </a:ext>
              </a:extLst>
            </p:cNvPr>
            <p:cNvPicPr>
              <a:picLocks noChangeAspect="1"/>
            </p:cNvPicPr>
            <p:nvPr/>
          </p:nvPicPr>
          <p:blipFill>
            <a:blip r:embed="rId4"/>
            <a:stretch>
              <a:fillRect/>
            </a:stretch>
          </p:blipFill>
          <p:spPr>
            <a:xfrm>
              <a:off x="0" y="2139329"/>
              <a:ext cx="5729005" cy="3390635"/>
            </a:xfrm>
            <a:prstGeom prst="rect">
              <a:avLst/>
            </a:prstGeom>
          </p:spPr>
        </p:pic>
        <p:sp>
          <p:nvSpPr>
            <p:cNvPr id="11" name="Rectangle 10">
              <a:extLst>
                <a:ext uri="{FF2B5EF4-FFF2-40B4-BE49-F238E27FC236}">
                  <a16:creationId xmlns:a16="http://schemas.microsoft.com/office/drawing/2014/main" id="{F6E02B60-958E-4577-CCE1-A20FC4B1C8C7}"/>
                </a:ext>
              </a:extLst>
            </p:cNvPr>
            <p:cNvSpPr/>
            <p:nvPr/>
          </p:nvSpPr>
          <p:spPr>
            <a:xfrm>
              <a:off x="2419815" y="5263376"/>
              <a:ext cx="1187526" cy="1919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4E2FE90-55CE-5667-605C-6CFE0C4A53D8}"/>
                </a:ext>
              </a:extLst>
            </p:cNvPr>
            <p:cNvSpPr txBox="1"/>
            <p:nvPr/>
          </p:nvSpPr>
          <p:spPr>
            <a:xfrm>
              <a:off x="2313485" y="5389687"/>
              <a:ext cx="1102033" cy="369332"/>
            </a:xfrm>
            <a:prstGeom prst="rect">
              <a:avLst/>
            </a:prstGeom>
            <a:noFill/>
          </p:spPr>
          <p:txBody>
            <a:bodyPr wrap="none" rtlCol="0">
              <a:spAutoFit/>
            </a:bodyPr>
            <a:lstStyle/>
            <a:p>
              <a:r>
                <a:rPr lang="en-US" dirty="0"/>
                <a:t>Patient ID</a:t>
              </a:r>
            </a:p>
          </p:txBody>
        </p:sp>
      </p:grpSp>
    </p:spTree>
    <p:extLst>
      <p:ext uri="{BB962C8B-B14F-4D97-AF65-F5344CB8AC3E}">
        <p14:creationId xmlns:p14="http://schemas.microsoft.com/office/powerpoint/2010/main" val="343018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591-34DB-0F5A-30E2-C2CE7A1F850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1DF469B-0B8D-5D2C-5B87-1AFD460B1871}"/>
              </a:ext>
            </a:extLst>
          </p:cNvPr>
          <p:cNvPicPr>
            <a:picLocks noChangeAspect="1"/>
          </p:cNvPicPr>
          <p:nvPr/>
        </p:nvPicPr>
        <p:blipFill>
          <a:blip r:embed="rId3"/>
          <a:stretch>
            <a:fillRect/>
          </a:stretch>
        </p:blipFill>
        <p:spPr>
          <a:xfrm>
            <a:off x="0" y="2795859"/>
            <a:ext cx="5918080" cy="3543966"/>
          </a:xfrm>
          <a:prstGeom prst="rect">
            <a:avLst/>
          </a:prstGeom>
        </p:spPr>
      </p:pic>
      <p:sp>
        <p:nvSpPr>
          <p:cNvPr id="2" name="Title 1">
            <a:extLst>
              <a:ext uri="{FF2B5EF4-FFF2-40B4-BE49-F238E27FC236}">
                <a16:creationId xmlns:a16="http://schemas.microsoft.com/office/drawing/2014/main" id="{70F715DD-9F10-409B-546C-B0247D13374F}"/>
              </a:ext>
            </a:extLst>
          </p:cNvPr>
          <p:cNvSpPr>
            <a:spLocks noGrp="1"/>
          </p:cNvSpPr>
          <p:nvPr>
            <p:ph type="title"/>
          </p:nvPr>
        </p:nvSpPr>
        <p:spPr>
          <a:xfrm>
            <a:off x="838200" y="593725"/>
            <a:ext cx="10164580" cy="1325563"/>
          </a:xfrm>
        </p:spPr>
        <p:txBody>
          <a:bodyPr>
            <a:normAutofit/>
          </a:bodyPr>
          <a:lstStyle/>
          <a:p>
            <a:r>
              <a:rPr lang="en-US" dirty="0"/>
              <a:t>Data normalization, highly variable feature selection, data scaling, dimensional reduction</a:t>
            </a:r>
            <a:endParaRPr lang="en-US" dirty="0">
              <a:solidFill>
                <a:srgbClr val="FF0000"/>
              </a:solidFill>
            </a:endParaRPr>
          </a:p>
        </p:txBody>
      </p:sp>
      <p:pic>
        <p:nvPicPr>
          <p:cNvPr id="7" name="Picture 6">
            <a:extLst>
              <a:ext uri="{FF2B5EF4-FFF2-40B4-BE49-F238E27FC236}">
                <a16:creationId xmlns:a16="http://schemas.microsoft.com/office/drawing/2014/main" id="{9B9B87EB-8623-9412-77D7-555EC059C63D}"/>
              </a:ext>
            </a:extLst>
          </p:cNvPr>
          <p:cNvPicPr>
            <a:picLocks noChangeAspect="1"/>
          </p:cNvPicPr>
          <p:nvPr/>
        </p:nvPicPr>
        <p:blipFill>
          <a:blip r:embed="rId4"/>
          <a:stretch>
            <a:fillRect/>
          </a:stretch>
        </p:blipFill>
        <p:spPr>
          <a:xfrm>
            <a:off x="6096000" y="2767121"/>
            <a:ext cx="5918079" cy="3572704"/>
          </a:xfrm>
          <a:prstGeom prst="rect">
            <a:avLst/>
          </a:prstGeom>
        </p:spPr>
      </p:pic>
      <p:sp>
        <p:nvSpPr>
          <p:cNvPr id="9" name="Rectangle 8">
            <a:extLst>
              <a:ext uri="{FF2B5EF4-FFF2-40B4-BE49-F238E27FC236}">
                <a16:creationId xmlns:a16="http://schemas.microsoft.com/office/drawing/2014/main" id="{92F44E2B-50A0-2CD0-EC79-DB743A45E7B4}"/>
              </a:ext>
            </a:extLst>
          </p:cNvPr>
          <p:cNvSpPr/>
          <p:nvPr/>
        </p:nvSpPr>
        <p:spPr>
          <a:xfrm>
            <a:off x="8526984" y="2767118"/>
            <a:ext cx="1608795" cy="4503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1" name="Rectangle 10">
            <a:extLst>
              <a:ext uri="{FF2B5EF4-FFF2-40B4-BE49-F238E27FC236}">
                <a16:creationId xmlns:a16="http://schemas.microsoft.com/office/drawing/2014/main" id="{2A10D5EF-9FC5-546F-4A36-D8C8EBD7F4E2}"/>
              </a:ext>
            </a:extLst>
          </p:cNvPr>
          <p:cNvSpPr/>
          <p:nvPr/>
        </p:nvSpPr>
        <p:spPr>
          <a:xfrm>
            <a:off x="2308821" y="2767119"/>
            <a:ext cx="1608795" cy="347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sp>
        <p:nvSpPr>
          <p:cNvPr id="15" name="TextBox 14">
            <a:extLst>
              <a:ext uri="{FF2B5EF4-FFF2-40B4-BE49-F238E27FC236}">
                <a16:creationId xmlns:a16="http://schemas.microsoft.com/office/drawing/2014/main" id="{CB2D0923-7362-229F-0C06-DDFDA26A754F}"/>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6325A86F-2690-28E4-277B-96475DB4FC47}"/>
              </a:ext>
            </a:extLst>
          </p:cNvPr>
          <p:cNvSpPr txBox="1"/>
          <p:nvPr/>
        </p:nvSpPr>
        <p:spPr>
          <a:xfrm>
            <a:off x="7971263" y="2372428"/>
            <a:ext cx="6099716" cy="369332"/>
          </a:xfrm>
          <a:prstGeom prst="rect">
            <a:avLst/>
          </a:prstGeom>
          <a:noFill/>
        </p:spPr>
        <p:txBody>
          <a:bodyPr wrap="square">
            <a:spAutoFit/>
          </a:bodyPr>
          <a:lstStyle/>
          <a:p>
            <a:r>
              <a:rPr lang="en-US" dirty="0"/>
              <a:t>Colon tissue colitis dataset</a:t>
            </a:r>
          </a:p>
        </p:txBody>
      </p:sp>
    </p:spTree>
    <p:extLst>
      <p:ext uri="{BB962C8B-B14F-4D97-AF65-F5344CB8AC3E}">
        <p14:creationId xmlns:p14="http://schemas.microsoft.com/office/powerpoint/2010/main" val="38878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a:t>Clustering, reference mapping</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sp>
        <p:nvSpPr>
          <p:cNvPr id="12" name="TextBox 11">
            <a:extLst>
              <a:ext uri="{FF2B5EF4-FFF2-40B4-BE49-F238E27FC236}">
                <a16:creationId xmlns:a16="http://schemas.microsoft.com/office/drawing/2014/main" id="{43206CC4-0C6B-E94C-6072-17B2047BA25C}"/>
              </a:ext>
            </a:extLst>
          </p:cNvPr>
          <p:cNvSpPr txBox="1"/>
          <p:nvPr/>
        </p:nvSpPr>
        <p:spPr>
          <a:xfrm>
            <a:off x="7249717" y="5849271"/>
            <a:ext cx="6310889" cy="646331"/>
          </a:xfrm>
          <a:prstGeom prst="rect">
            <a:avLst/>
          </a:prstGeom>
          <a:noFill/>
        </p:spPr>
        <p:txBody>
          <a:bodyPr wrap="square" rtlCol="0">
            <a:spAutoFit/>
          </a:bodyPr>
          <a:lstStyle/>
          <a:p>
            <a:r>
              <a:rPr lang="en-US" dirty="0"/>
              <a:t>Clusters with high CD69 are CD4 </a:t>
            </a:r>
            <a:r>
              <a:rPr lang="en-US" dirty="0" err="1"/>
              <a:t>Trm</a:t>
            </a:r>
            <a:r>
              <a:rPr lang="en-US" dirty="0"/>
              <a:t>,</a:t>
            </a:r>
          </a:p>
          <a:p>
            <a:r>
              <a:rPr lang="en-US" dirty="0"/>
              <a:t>high CD49a/CD101/CD103 are CD8 </a:t>
            </a:r>
            <a:r>
              <a:rPr lang="en-US" dirty="0" err="1"/>
              <a:t>Trm</a:t>
            </a:r>
            <a:endParaRPr lang="en-US" dirty="0"/>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Tree>
    <p:extLst>
      <p:ext uri="{BB962C8B-B14F-4D97-AF65-F5344CB8AC3E}">
        <p14:creationId xmlns:p14="http://schemas.microsoft.com/office/powerpoint/2010/main" val="325724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0219-49C3-8CFD-2208-3DEBC471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154CA-9B31-D2A8-A495-62449E4C0B3B}"/>
              </a:ext>
            </a:extLst>
          </p:cNvPr>
          <p:cNvSpPr>
            <a:spLocks noGrp="1"/>
          </p:cNvSpPr>
          <p:nvPr>
            <p:ph type="title"/>
          </p:nvPr>
        </p:nvSpPr>
        <p:spPr>
          <a:xfrm>
            <a:off x="838199" y="593725"/>
            <a:ext cx="10449393" cy="1325563"/>
          </a:xfrm>
        </p:spPr>
        <p:txBody>
          <a:bodyPr>
            <a:normAutofit/>
          </a:bodyPr>
          <a:lstStyle/>
          <a:p>
            <a:r>
              <a:rPr lang="en-US" dirty="0"/>
              <a:t>Reassuringly, some cell types seem more abundant in ICI colitis group</a:t>
            </a:r>
          </a:p>
        </p:txBody>
      </p:sp>
      <p:sp>
        <p:nvSpPr>
          <p:cNvPr id="3" name="TextBox 2">
            <a:extLst>
              <a:ext uri="{FF2B5EF4-FFF2-40B4-BE49-F238E27FC236}">
                <a16:creationId xmlns:a16="http://schemas.microsoft.com/office/drawing/2014/main" id="{251B7A92-4797-2F95-3447-50F8432C20AE}"/>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4" name="TextBox 3">
            <a:extLst>
              <a:ext uri="{FF2B5EF4-FFF2-40B4-BE49-F238E27FC236}">
                <a16:creationId xmlns:a16="http://schemas.microsoft.com/office/drawing/2014/main" id="{3CC557B1-D29A-E9BD-23F1-20663DBA1AB3}"/>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pic>
        <p:nvPicPr>
          <p:cNvPr id="5" name="Picture 4">
            <a:extLst>
              <a:ext uri="{FF2B5EF4-FFF2-40B4-BE49-F238E27FC236}">
                <a16:creationId xmlns:a16="http://schemas.microsoft.com/office/drawing/2014/main" id="{BEA3971A-BE10-218D-E462-9F158A07BA1B}"/>
              </a:ext>
            </a:extLst>
          </p:cNvPr>
          <p:cNvPicPr>
            <a:picLocks noChangeAspect="1"/>
          </p:cNvPicPr>
          <p:nvPr/>
        </p:nvPicPr>
        <p:blipFill>
          <a:blip r:embed="rId3"/>
          <a:stretch>
            <a:fillRect/>
          </a:stretch>
        </p:blipFill>
        <p:spPr>
          <a:xfrm>
            <a:off x="6267470" y="2890612"/>
            <a:ext cx="5913877" cy="3658511"/>
          </a:xfrm>
          <a:prstGeom prst="rect">
            <a:avLst/>
          </a:prstGeom>
        </p:spPr>
      </p:pic>
      <p:pic>
        <p:nvPicPr>
          <p:cNvPr id="8" name="Picture 7">
            <a:extLst>
              <a:ext uri="{FF2B5EF4-FFF2-40B4-BE49-F238E27FC236}">
                <a16:creationId xmlns:a16="http://schemas.microsoft.com/office/drawing/2014/main" id="{2189A730-D2CF-5074-563A-BA94FC2526EA}"/>
              </a:ext>
            </a:extLst>
          </p:cNvPr>
          <p:cNvPicPr>
            <a:picLocks noChangeAspect="1"/>
          </p:cNvPicPr>
          <p:nvPr/>
        </p:nvPicPr>
        <p:blipFill>
          <a:blip r:embed="rId4"/>
          <a:stretch>
            <a:fillRect/>
          </a:stretch>
        </p:blipFill>
        <p:spPr>
          <a:xfrm>
            <a:off x="10653" y="2874614"/>
            <a:ext cx="6085347" cy="3674510"/>
          </a:xfrm>
          <a:prstGeom prst="rect">
            <a:avLst/>
          </a:prstGeom>
        </p:spPr>
      </p:pic>
    </p:spTree>
    <p:extLst>
      <p:ext uri="{BB962C8B-B14F-4D97-AF65-F5344CB8AC3E}">
        <p14:creationId xmlns:p14="http://schemas.microsoft.com/office/powerpoint/2010/main" val="242407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14292-DD99-A9DF-44C1-EDBF74A65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D031-292A-A7C7-7247-67B95C775691}"/>
              </a:ext>
            </a:extLst>
          </p:cNvPr>
          <p:cNvSpPr>
            <a:spLocks noGrp="1"/>
          </p:cNvSpPr>
          <p:nvPr>
            <p:ph type="title"/>
          </p:nvPr>
        </p:nvSpPr>
        <p:spPr>
          <a:xfrm>
            <a:off x="838200" y="593725"/>
            <a:ext cx="10515600" cy="1325563"/>
          </a:xfrm>
        </p:spPr>
        <p:txBody>
          <a:bodyPr>
            <a:normAutofit/>
          </a:bodyPr>
          <a:lstStyle/>
          <a:p>
            <a:r>
              <a:rPr lang="en-US" sz="3600" dirty="0"/>
              <a:t>Recapitulate more proliferating CD4 T cells in </a:t>
            </a:r>
            <a:r>
              <a:rPr lang="en-US" sz="3600" dirty="0" err="1"/>
              <a:t>irAE</a:t>
            </a:r>
            <a:r>
              <a:rPr lang="en-US" sz="3600" dirty="0"/>
              <a:t> colitis tissue</a:t>
            </a:r>
            <a:endParaRPr lang="en-US" dirty="0"/>
          </a:p>
        </p:txBody>
      </p:sp>
      <p:sp>
        <p:nvSpPr>
          <p:cNvPr id="12" name="TextBox 11">
            <a:extLst>
              <a:ext uri="{FF2B5EF4-FFF2-40B4-BE49-F238E27FC236}">
                <a16:creationId xmlns:a16="http://schemas.microsoft.com/office/drawing/2014/main" id="{11FF9590-465C-3BB2-95C2-B8FA92061E19}"/>
              </a:ext>
            </a:extLst>
          </p:cNvPr>
          <p:cNvSpPr txBox="1"/>
          <p:nvPr/>
        </p:nvSpPr>
        <p:spPr>
          <a:xfrm>
            <a:off x="1865892" y="6478277"/>
            <a:ext cx="8783879" cy="369332"/>
          </a:xfrm>
          <a:prstGeom prst="rect">
            <a:avLst/>
          </a:prstGeom>
          <a:noFill/>
        </p:spPr>
        <p:txBody>
          <a:bodyPr wrap="none" rtlCol="0">
            <a:spAutoFit/>
          </a:bodyPr>
          <a:lstStyle/>
          <a:p>
            <a:r>
              <a:rPr lang="en-US" dirty="0"/>
              <a:t>Proportions normalized by patient clonotype depth, 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a:t>
            </a:r>
            <a:endParaRPr lang="en-US" b="0" i="0" u="none" strike="noStrike" dirty="0">
              <a:solidFill>
                <a:srgbClr val="212121"/>
              </a:solidFill>
              <a:effectLst/>
              <a:latin typeface="Cambria" panose="02040503050406030204" pitchFamily="18" charset="0"/>
            </a:endParaRPr>
          </a:p>
        </p:txBody>
      </p:sp>
      <p:pic>
        <p:nvPicPr>
          <p:cNvPr id="7" name="Picture 6">
            <a:extLst>
              <a:ext uri="{FF2B5EF4-FFF2-40B4-BE49-F238E27FC236}">
                <a16:creationId xmlns:a16="http://schemas.microsoft.com/office/drawing/2014/main" id="{D2305AD4-5735-E196-D487-E47095A98506}"/>
              </a:ext>
            </a:extLst>
          </p:cNvPr>
          <p:cNvPicPr>
            <a:picLocks noChangeAspect="1"/>
          </p:cNvPicPr>
          <p:nvPr/>
        </p:nvPicPr>
        <p:blipFill>
          <a:blip r:embed="rId3"/>
          <a:stretch>
            <a:fillRect/>
          </a:stretch>
        </p:blipFill>
        <p:spPr>
          <a:xfrm>
            <a:off x="5999535" y="2731222"/>
            <a:ext cx="6187393" cy="3761653"/>
          </a:xfrm>
          <a:prstGeom prst="rect">
            <a:avLst/>
          </a:prstGeom>
        </p:spPr>
      </p:pic>
      <p:pic>
        <p:nvPicPr>
          <p:cNvPr id="10" name="Picture 9">
            <a:extLst>
              <a:ext uri="{FF2B5EF4-FFF2-40B4-BE49-F238E27FC236}">
                <a16:creationId xmlns:a16="http://schemas.microsoft.com/office/drawing/2014/main" id="{591CE5DB-A6CC-7EBE-7847-9F69FC40D9FD}"/>
              </a:ext>
            </a:extLst>
          </p:cNvPr>
          <p:cNvPicPr>
            <a:picLocks noChangeAspect="1"/>
          </p:cNvPicPr>
          <p:nvPr/>
        </p:nvPicPr>
        <p:blipFill>
          <a:blip r:embed="rId4"/>
          <a:stretch>
            <a:fillRect/>
          </a:stretch>
        </p:blipFill>
        <p:spPr>
          <a:xfrm>
            <a:off x="0" y="2731222"/>
            <a:ext cx="6107155" cy="3761653"/>
          </a:xfrm>
          <a:prstGeom prst="rect">
            <a:avLst/>
          </a:prstGeom>
        </p:spPr>
      </p:pic>
      <p:sp>
        <p:nvSpPr>
          <p:cNvPr id="15" name="TextBox 14">
            <a:extLst>
              <a:ext uri="{FF2B5EF4-FFF2-40B4-BE49-F238E27FC236}">
                <a16:creationId xmlns:a16="http://schemas.microsoft.com/office/drawing/2014/main" id="{DEB6DDC6-EFC2-AE1F-673B-CC8D7F396026}"/>
              </a:ext>
            </a:extLst>
          </p:cNvPr>
          <p:cNvSpPr txBox="1"/>
          <p:nvPr/>
        </p:nvSpPr>
        <p:spPr>
          <a:xfrm>
            <a:off x="1359090" y="2372428"/>
            <a:ext cx="6099716" cy="369332"/>
          </a:xfrm>
          <a:prstGeom prst="rect">
            <a:avLst/>
          </a:prstGeom>
          <a:noFill/>
        </p:spPr>
        <p:txBody>
          <a:bodyPr wrap="square">
            <a:spAutoFit/>
          </a:bodyPr>
          <a:lstStyle/>
          <a:p>
            <a:r>
              <a:rPr lang="en-US" dirty="0"/>
              <a:t>PBMC myocarditis-focused dataset</a:t>
            </a:r>
          </a:p>
        </p:txBody>
      </p:sp>
      <p:sp>
        <p:nvSpPr>
          <p:cNvPr id="16" name="TextBox 15">
            <a:extLst>
              <a:ext uri="{FF2B5EF4-FFF2-40B4-BE49-F238E27FC236}">
                <a16:creationId xmlns:a16="http://schemas.microsoft.com/office/drawing/2014/main" id="{338465D1-12A2-4C8C-D361-32C4334FFE40}"/>
              </a:ext>
            </a:extLst>
          </p:cNvPr>
          <p:cNvSpPr txBox="1"/>
          <p:nvPr/>
        </p:nvSpPr>
        <p:spPr>
          <a:xfrm>
            <a:off x="7614424" y="2372428"/>
            <a:ext cx="6099716" cy="369332"/>
          </a:xfrm>
          <a:prstGeom prst="rect">
            <a:avLst/>
          </a:prstGeom>
          <a:noFill/>
        </p:spPr>
        <p:txBody>
          <a:bodyPr wrap="square">
            <a:spAutoFit/>
          </a:bodyPr>
          <a:lstStyle/>
          <a:p>
            <a:r>
              <a:rPr lang="en-US" dirty="0"/>
              <a:t>Colon tissue colitis dataset</a:t>
            </a:r>
          </a:p>
        </p:txBody>
      </p:sp>
      <p:sp>
        <p:nvSpPr>
          <p:cNvPr id="17" name="TextBox 16">
            <a:extLst>
              <a:ext uri="{FF2B5EF4-FFF2-40B4-BE49-F238E27FC236}">
                <a16:creationId xmlns:a16="http://schemas.microsoft.com/office/drawing/2014/main" id="{352C593B-52B4-968D-B4DE-2E71F1A33FFC}"/>
              </a:ext>
            </a:extLst>
          </p:cNvPr>
          <p:cNvSpPr txBox="1"/>
          <p:nvPr/>
        </p:nvSpPr>
        <p:spPr>
          <a:xfrm>
            <a:off x="7322324" y="3515594"/>
            <a:ext cx="787400"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2225ECFA-D9A6-C55D-622D-3EC57CB08665}"/>
              </a:ext>
            </a:extLst>
          </p:cNvPr>
          <p:cNvSpPr txBox="1"/>
          <p:nvPr/>
        </p:nvSpPr>
        <p:spPr>
          <a:xfrm rot="16200000">
            <a:off x="7231726" y="2915888"/>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4" name="TextBox 3">
            <a:extLst>
              <a:ext uri="{FF2B5EF4-FFF2-40B4-BE49-F238E27FC236}">
                <a16:creationId xmlns:a16="http://schemas.microsoft.com/office/drawing/2014/main" id="{84518640-5757-5DDA-8887-DB0E361D4713}"/>
              </a:ext>
            </a:extLst>
          </p:cNvPr>
          <p:cNvSpPr txBox="1"/>
          <p:nvPr/>
        </p:nvSpPr>
        <p:spPr>
          <a:xfrm rot="5400000">
            <a:off x="8437808"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5" name="TextBox 4">
            <a:extLst>
              <a:ext uri="{FF2B5EF4-FFF2-40B4-BE49-F238E27FC236}">
                <a16:creationId xmlns:a16="http://schemas.microsoft.com/office/drawing/2014/main" id="{C78D2593-25BA-0BFD-ECFC-F9D3988B710A}"/>
              </a:ext>
            </a:extLst>
          </p:cNvPr>
          <p:cNvSpPr txBox="1"/>
          <p:nvPr/>
        </p:nvSpPr>
        <p:spPr>
          <a:xfrm rot="16200000">
            <a:off x="9112565" y="2915887"/>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6" name="TextBox 5">
            <a:extLst>
              <a:ext uri="{FF2B5EF4-FFF2-40B4-BE49-F238E27FC236}">
                <a16:creationId xmlns:a16="http://schemas.microsoft.com/office/drawing/2014/main" id="{7ACFE200-BEFB-FD45-C34D-6BD6D5EF7FFD}"/>
              </a:ext>
            </a:extLst>
          </p:cNvPr>
          <p:cNvSpPr txBox="1"/>
          <p:nvPr/>
        </p:nvSpPr>
        <p:spPr>
          <a:xfrm rot="5400000">
            <a:off x="7608109"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8" name="TextBox 7">
            <a:extLst>
              <a:ext uri="{FF2B5EF4-FFF2-40B4-BE49-F238E27FC236}">
                <a16:creationId xmlns:a16="http://schemas.microsoft.com/office/drawing/2014/main" id="{6E828A1E-243A-8A19-1E50-9AE0C05DC209}"/>
              </a:ext>
            </a:extLst>
          </p:cNvPr>
          <p:cNvSpPr txBox="1"/>
          <p:nvPr/>
        </p:nvSpPr>
        <p:spPr>
          <a:xfrm rot="5400000">
            <a:off x="10304854" y="3121604"/>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9" name="TextBox 8">
            <a:extLst>
              <a:ext uri="{FF2B5EF4-FFF2-40B4-BE49-F238E27FC236}">
                <a16:creationId xmlns:a16="http://schemas.microsoft.com/office/drawing/2014/main" id="{5BC088F3-6D0A-E382-C6D6-3E637CCB940D}"/>
              </a:ext>
            </a:extLst>
          </p:cNvPr>
          <p:cNvSpPr txBox="1"/>
          <p:nvPr/>
        </p:nvSpPr>
        <p:spPr>
          <a:xfrm rot="16200000">
            <a:off x="8836046" y="1528906"/>
            <a:ext cx="599264" cy="369332"/>
          </a:xfrm>
          <a:prstGeom prst="rect">
            <a:avLst/>
          </a:prstGeom>
          <a:noFill/>
        </p:spPr>
        <p:txBody>
          <a:bodyPr wrap="square" rtlCol="0">
            <a:spAutoFit/>
          </a:bodyPr>
          <a:lstStyle/>
          <a:p>
            <a:r>
              <a:rPr lang="en-US" dirty="0">
                <a:solidFill>
                  <a:srgbClr val="00B050"/>
                </a:solidFill>
                <a:sym typeface="Wingdings" pitchFamily="2" charset="2"/>
              </a:rPr>
              <a:t></a:t>
            </a:r>
            <a:endParaRPr lang="en-US" dirty="0">
              <a:solidFill>
                <a:srgbClr val="00B050"/>
              </a:solidFill>
            </a:endParaRPr>
          </a:p>
        </p:txBody>
      </p:sp>
      <p:sp>
        <p:nvSpPr>
          <p:cNvPr id="11" name="TextBox 10">
            <a:extLst>
              <a:ext uri="{FF2B5EF4-FFF2-40B4-BE49-F238E27FC236}">
                <a16:creationId xmlns:a16="http://schemas.microsoft.com/office/drawing/2014/main" id="{A89A1090-8AC4-97BF-21E8-295AD32DC030}"/>
              </a:ext>
            </a:extLst>
          </p:cNvPr>
          <p:cNvSpPr txBox="1"/>
          <p:nvPr/>
        </p:nvSpPr>
        <p:spPr>
          <a:xfrm rot="5400000">
            <a:off x="8836044" y="2067310"/>
            <a:ext cx="599268" cy="369332"/>
          </a:xfrm>
          <a:prstGeom prst="rect">
            <a:avLst/>
          </a:prstGeom>
          <a:noFill/>
        </p:spPr>
        <p:txBody>
          <a:bodyPr wrap="square" rtlCol="0">
            <a:spAutoFit/>
          </a:bodyPr>
          <a:lstStyle/>
          <a:p>
            <a:r>
              <a:rPr lang="en-US" dirty="0">
                <a:solidFill>
                  <a:srgbClr val="FF0000"/>
                </a:solidFill>
                <a:sym typeface="Wingdings" pitchFamily="2" charset="2"/>
              </a:rPr>
              <a:t></a:t>
            </a:r>
            <a:endParaRPr lang="en-US" dirty="0">
              <a:solidFill>
                <a:srgbClr val="FF0000"/>
              </a:solidFill>
            </a:endParaRPr>
          </a:p>
        </p:txBody>
      </p:sp>
      <p:sp>
        <p:nvSpPr>
          <p:cNvPr id="13" name="TextBox 12">
            <a:extLst>
              <a:ext uri="{FF2B5EF4-FFF2-40B4-BE49-F238E27FC236}">
                <a16:creationId xmlns:a16="http://schemas.microsoft.com/office/drawing/2014/main" id="{D004E798-324A-8390-390A-0C66AC138122}"/>
              </a:ext>
            </a:extLst>
          </p:cNvPr>
          <p:cNvSpPr txBox="1"/>
          <p:nvPr/>
        </p:nvSpPr>
        <p:spPr>
          <a:xfrm>
            <a:off x="9166280" y="1620817"/>
            <a:ext cx="2507083" cy="369332"/>
          </a:xfrm>
          <a:prstGeom prst="rect">
            <a:avLst/>
          </a:prstGeom>
          <a:noFill/>
        </p:spPr>
        <p:txBody>
          <a:bodyPr wrap="square" rtlCol="0">
            <a:spAutoFit/>
          </a:bodyPr>
          <a:lstStyle/>
          <a:p>
            <a:r>
              <a:rPr lang="en-US" dirty="0"/>
              <a:t>: up in their analysis</a:t>
            </a:r>
          </a:p>
        </p:txBody>
      </p:sp>
      <p:sp>
        <p:nvSpPr>
          <p:cNvPr id="14" name="TextBox 13">
            <a:extLst>
              <a:ext uri="{FF2B5EF4-FFF2-40B4-BE49-F238E27FC236}">
                <a16:creationId xmlns:a16="http://schemas.microsoft.com/office/drawing/2014/main" id="{CF008D7C-1D66-0E75-7294-B48BE3A3725C}"/>
              </a:ext>
            </a:extLst>
          </p:cNvPr>
          <p:cNvSpPr txBox="1"/>
          <p:nvPr/>
        </p:nvSpPr>
        <p:spPr>
          <a:xfrm>
            <a:off x="9177431" y="1973516"/>
            <a:ext cx="2507083" cy="369332"/>
          </a:xfrm>
          <a:prstGeom prst="rect">
            <a:avLst/>
          </a:prstGeom>
          <a:noFill/>
        </p:spPr>
        <p:txBody>
          <a:bodyPr wrap="square" rtlCol="0">
            <a:spAutoFit/>
          </a:bodyPr>
          <a:lstStyle/>
          <a:p>
            <a:r>
              <a:rPr lang="en-US" dirty="0"/>
              <a:t>: down in their analysis</a:t>
            </a:r>
          </a:p>
        </p:txBody>
      </p:sp>
    </p:spTree>
    <p:extLst>
      <p:ext uri="{BB962C8B-B14F-4D97-AF65-F5344CB8AC3E}">
        <p14:creationId xmlns:p14="http://schemas.microsoft.com/office/powerpoint/2010/main" val="88491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0127-6EC6-7C2E-5287-D8072E46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396AF-2C31-235A-6BAF-14824603DECB}"/>
              </a:ext>
            </a:extLst>
          </p:cNvPr>
          <p:cNvSpPr>
            <a:spLocks noGrp="1"/>
          </p:cNvSpPr>
          <p:nvPr>
            <p:ph type="title"/>
          </p:nvPr>
        </p:nvSpPr>
        <p:spPr>
          <a:xfrm>
            <a:off x="838200" y="593725"/>
            <a:ext cx="10515600" cy="1325563"/>
          </a:xfrm>
        </p:spPr>
        <p:txBody>
          <a:bodyPr>
            <a:normAutofit/>
          </a:bodyPr>
          <a:lstStyle/>
          <a:p>
            <a:r>
              <a:rPr lang="en-US" dirty="0"/>
              <a:t>Some cell types have more diverse repertoires in colitis tissue</a:t>
            </a:r>
          </a:p>
        </p:txBody>
      </p:sp>
      <p:sp>
        <p:nvSpPr>
          <p:cNvPr id="4" name="TextBox 3">
            <a:extLst>
              <a:ext uri="{FF2B5EF4-FFF2-40B4-BE49-F238E27FC236}">
                <a16:creationId xmlns:a16="http://schemas.microsoft.com/office/drawing/2014/main" id="{5C1EEB2B-71C4-643F-4DC1-217E4BC40371}"/>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DFF5B5E1-BE03-7380-7D14-68F5757B9A16}"/>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A9842249-9805-72A6-595B-709BA946C490}"/>
              </a:ext>
            </a:extLst>
          </p:cNvPr>
          <p:cNvPicPr>
            <a:picLocks noChangeAspect="1"/>
          </p:cNvPicPr>
          <p:nvPr/>
        </p:nvPicPr>
        <p:blipFill>
          <a:blip r:embed="rId3"/>
          <a:stretch>
            <a:fillRect/>
          </a:stretch>
        </p:blipFill>
        <p:spPr>
          <a:xfrm>
            <a:off x="6406244" y="3086099"/>
            <a:ext cx="5692828" cy="3585903"/>
          </a:xfrm>
          <a:prstGeom prst="rect">
            <a:avLst/>
          </a:prstGeom>
        </p:spPr>
      </p:pic>
      <p:sp>
        <p:nvSpPr>
          <p:cNvPr id="8" name="TextBox 7">
            <a:extLst>
              <a:ext uri="{FF2B5EF4-FFF2-40B4-BE49-F238E27FC236}">
                <a16:creationId xmlns:a16="http://schemas.microsoft.com/office/drawing/2014/main" id="{87549091-CB42-3BF5-9B0C-0ED9B0730AD1}"/>
              </a:ext>
            </a:extLst>
          </p:cNvPr>
          <p:cNvSpPr txBox="1"/>
          <p:nvPr/>
        </p:nvSpPr>
        <p:spPr>
          <a:xfrm>
            <a:off x="4316548" y="6514068"/>
            <a:ext cx="374653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9" name="TextBox 8">
            <a:extLst>
              <a:ext uri="{FF2B5EF4-FFF2-40B4-BE49-F238E27FC236}">
                <a16:creationId xmlns:a16="http://schemas.microsoft.com/office/drawing/2014/main" id="{9B8A11AF-3B15-D54A-26FD-CC3486F85B40}"/>
              </a:ext>
            </a:extLst>
          </p:cNvPr>
          <p:cNvSpPr txBox="1"/>
          <p:nvPr/>
        </p:nvSpPr>
        <p:spPr>
          <a:xfrm>
            <a:off x="7247365" y="3515435"/>
            <a:ext cx="1092200"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45E84A83-0A26-BEDF-27E6-48075B96A9DA}"/>
              </a:ext>
            </a:extLst>
          </p:cNvPr>
          <p:cNvSpPr txBox="1"/>
          <p:nvPr/>
        </p:nvSpPr>
        <p:spPr>
          <a:xfrm>
            <a:off x="8063086" y="3515435"/>
            <a:ext cx="1092200"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EFA8454E-C3EA-543E-F31A-1D4B5ED22A6E}"/>
              </a:ext>
            </a:extLst>
          </p:cNvPr>
          <p:cNvSpPr txBox="1"/>
          <p:nvPr/>
        </p:nvSpPr>
        <p:spPr>
          <a:xfrm>
            <a:off x="9463007" y="3515435"/>
            <a:ext cx="1092200"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70BCAB6E-961D-DCC4-8230-FAF7658D6C25}"/>
              </a:ext>
            </a:extLst>
          </p:cNvPr>
          <p:cNvSpPr txBox="1"/>
          <p:nvPr/>
        </p:nvSpPr>
        <p:spPr>
          <a:xfrm>
            <a:off x="10260339" y="3515435"/>
            <a:ext cx="10922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038F4EF7-306C-DBE6-8EE1-74E23FD41D11}"/>
              </a:ext>
            </a:extLst>
          </p:cNvPr>
          <p:cNvSpPr txBox="1"/>
          <p:nvPr/>
        </p:nvSpPr>
        <p:spPr>
          <a:xfrm>
            <a:off x="7298165" y="4988078"/>
            <a:ext cx="1092200"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4BAA1BEC-4376-8E2C-4323-08B46C86CCE8}"/>
              </a:ext>
            </a:extLst>
          </p:cNvPr>
          <p:cNvSpPr txBox="1"/>
          <p:nvPr/>
        </p:nvSpPr>
        <p:spPr>
          <a:xfrm>
            <a:off x="8113886" y="4988078"/>
            <a:ext cx="1092200"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87CBD564-F120-88A4-C2D0-6448C9129F0E}"/>
              </a:ext>
            </a:extLst>
          </p:cNvPr>
          <p:cNvSpPr txBox="1"/>
          <p:nvPr/>
        </p:nvSpPr>
        <p:spPr>
          <a:xfrm>
            <a:off x="9513807" y="4988078"/>
            <a:ext cx="109220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7F23AAA2-5537-6881-3FBE-C25D8D2B9105}"/>
              </a:ext>
            </a:extLst>
          </p:cNvPr>
          <p:cNvSpPr txBox="1"/>
          <p:nvPr/>
        </p:nvSpPr>
        <p:spPr>
          <a:xfrm>
            <a:off x="10311139" y="4988078"/>
            <a:ext cx="109220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E1629433-428A-6EFC-AB12-10667E65E9D2}"/>
              </a:ext>
            </a:extLst>
          </p:cNvPr>
          <p:cNvPicPr>
            <a:picLocks noChangeAspect="1"/>
          </p:cNvPicPr>
          <p:nvPr/>
        </p:nvPicPr>
        <p:blipFill>
          <a:blip r:embed="rId4"/>
          <a:stretch>
            <a:fillRect/>
          </a:stretch>
        </p:blipFill>
        <p:spPr>
          <a:xfrm>
            <a:off x="533400" y="3082311"/>
            <a:ext cx="5601721" cy="3431757"/>
          </a:xfrm>
          <a:prstGeom prst="rect">
            <a:avLst/>
          </a:prstGeom>
        </p:spPr>
      </p:pic>
      <p:pic>
        <p:nvPicPr>
          <p:cNvPr id="21" name="Picture 20">
            <a:extLst>
              <a:ext uri="{FF2B5EF4-FFF2-40B4-BE49-F238E27FC236}">
                <a16:creationId xmlns:a16="http://schemas.microsoft.com/office/drawing/2014/main" id="{2215A56B-BA41-E1A1-7906-73E4B0696FC4}"/>
              </a:ext>
            </a:extLst>
          </p:cNvPr>
          <p:cNvPicPr>
            <a:picLocks noChangeAspect="1"/>
          </p:cNvPicPr>
          <p:nvPr/>
        </p:nvPicPr>
        <p:blipFill>
          <a:blip r:embed="rId4"/>
          <a:stretch>
            <a:fillRect/>
          </a:stretch>
        </p:blipFill>
        <p:spPr>
          <a:xfrm>
            <a:off x="335650" y="3084205"/>
            <a:ext cx="5601721" cy="3431757"/>
          </a:xfrm>
          <a:prstGeom prst="rect">
            <a:avLst/>
          </a:prstGeom>
        </p:spPr>
      </p:pic>
    </p:spTree>
    <p:extLst>
      <p:ext uri="{BB962C8B-B14F-4D97-AF65-F5344CB8AC3E}">
        <p14:creationId xmlns:p14="http://schemas.microsoft.com/office/powerpoint/2010/main" val="207501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381F-A6A1-A872-FDBA-D4E68DE4A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89E2-750A-2C14-7462-E7FE9676A0D0}"/>
              </a:ext>
            </a:extLst>
          </p:cNvPr>
          <p:cNvSpPr>
            <a:spLocks noGrp="1"/>
          </p:cNvSpPr>
          <p:nvPr>
            <p:ph type="title"/>
          </p:nvPr>
        </p:nvSpPr>
        <p:spPr>
          <a:xfrm>
            <a:off x="838200" y="593725"/>
            <a:ext cx="10515600" cy="1325563"/>
          </a:xfrm>
        </p:spPr>
        <p:txBody>
          <a:bodyPr>
            <a:normAutofit fontScale="90000"/>
          </a:bodyPr>
          <a:lstStyle/>
          <a:p>
            <a:r>
              <a:rPr lang="en-US" dirty="0"/>
              <a:t>Colon tissue colitis dataset: recapitulate CDR3 AA linkage spreading across more cell types within </a:t>
            </a:r>
            <a:r>
              <a:rPr lang="en-US" dirty="0" err="1"/>
              <a:t>irAE</a:t>
            </a:r>
            <a:r>
              <a:rPr lang="en-US" dirty="0"/>
              <a:t> group, high sharing between CD8 </a:t>
            </a:r>
            <a:r>
              <a:rPr lang="en-US" dirty="0" err="1"/>
              <a:t>Trms</a:t>
            </a:r>
            <a:r>
              <a:rPr lang="en-US" dirty="0"/>
              <a:t> and CD8 TCM/TEM</a:t>
            </a:r>
          </a:p>
        </p:txBody>
      </p:sp>
      <p:pic>
        <p:nvPicPr>
          <p:cNvPr id="17" name="Picture 16">
            <a:extLst>
              <a:ext uri="{FF2B5EF4-FFF2-40B4-BE49-F238E27FC236}">
                <a16:creationId xmlns:a16="http://schemas.microsoft.com/office/drawing/2014/main" id="{8B2B43CC-737A-575A-65FE-3EF31A51C1B6}"/>
              </a:ext>
            </a:extLst>
          </p:cNvPr>
          <p:cNvPicPr>
            <a:picLocks noChangeAspect="1"/>
          </p:cNvPicPr>
          <p:nvPr/>
        </p:nvPicPr>
        <p:blipFill>
          <a:blip r:embed="rId3"/>
          <a:stretch>
            <a:fillRect/>
          </a:stretch>
        </p:blipFill>
        <p:spPr>
          <a:xfrm>
            <a:off x="6117575" y="1924277"/>
            <a:ext cx="3902437" cy="2383621"/>
          </a:xfrm>
          <a:prstGeom prst="rect">
            <a:avLst/>
          </a:prstGeom>
        </p:spPr>
      </p:pic>
      <p:pic>
        <p:nvPicPr>
          <p:cNvPr id="18" name="Picture 17">
            <a:extLst>
              <a:ext uri="{FF2B5EF4-FFF2-40B4-BE49-F238E27FC236}">
                <a16:creationId xmlns:a16="http://schemas.microsoft.com/office/drawing/2014/main" id="{48FF8CD0-48A9-F5A5-0D80-750EF885F539}"/>
              </a:ext>
            </a:extLst>
          </p:cNvPr>
          <p:cNvPicPr>
            <a:picLocks noChangeAspect="1"/>
          </p:cNvPicPr>
          <p:nvPr/>
        </p:nvPicPr>
        <p:blipFill>
          <a:blip r:embed="rId4"/>
          <a:stretch>
            <a:fillRect/>
          </a:stretch>
        </p:blipFill>
        <p:spPr>
          <a:xfrm>
            <a:off x="6096001" y="4345998"/>
            <a:ext cx="3945586" cy="2417016"/>
          </a:xfrm>
          <a:prstGeom prst="rect">
            <a:avLst/>
          </a:prstGeom>
        </p:spPr>
      </p:pic>
      <p:pic>
        <p:nvPicPr>
          <p:cNvPr id="19" name="Picture 18">
            <a:extLst>
              <a:ext uri="{FF2B5EF4-FFF2-40B4-BE49-F238E27FC236}">
                <a16:creationId xmlns:a16="http://schemas.microsoft.com/office/drawing/2014/main" id="{F89979C8-DBCD-1D48-B851-1642F0CF48BC}"/>
              </a:ext>
            </a:extLst>
          </p:cNvPr>
          <p:cNvPicPr>
            <a:picLocks noChangeAspect="1"/>
          </p:cNvPicPr>
          <p:nvPr/>
        </p:nvPicPr>
        <p:blipFill>
          <a:blip r:embed="rId5"/>
          <a:stretch>
            <a:fillRect/>
          </a:stretch>
        </p:blipFill>
        <p:spPr>
          <a:xfrm>
            <a:off x="2120436" y="1919288"/>
            <a:ext cx="3975564" cy="2388610"/>
          </a:xfrm>
          <a:prstGeom prst="rect">
            <a:avLst/>
          </a:prstGeom>
        </p:spPr>
      </p:pic>
      <p:pic>
        <p:nvPicPr>
          <p:cNvPr id="20" name="Picture 19">
            <a:extLst>
              <a:ext uri="{FF2B5EF4-FFF2-40B4-BE49-F238E27FC236}">
                <a16:creationId xmlns:a16="http://schemas.microsoft.com/office/drawing/2014/main" id="{0E0D0681-1FD8-0F16-3232-DB9B57B9148C}"/>
              </a:ext>
            </a:extLst>
          </p:cNvPr>
          <p:cNvPicPr>
            <a:picLocks noChangeAspect="1"/>
          </p:cNvPicPr>
          <p:nvPr/>
        </p:nvPicPr>
        <p:blipFill>
          <a:blip r:embed="rId6"/>
          <a:stretch>
            <a:fillRect/>
          </a:stretch>
        </p:blipFill>
        <p:spPr>
          <a:xfrm>
            <a:off x="2108201" y="4345998"/>
            <a:ext cx="3987800" cy="2417016"/>
          </a:xfrm>
          <a:prstGeom prst="rect">
            <a:avLst/>
          </a:prstGeom>
        </p:spPr>
      </p:pic>
    </p:spTree>
    <p:extLst>
      <p:ext uri="{BB962C8B-B14F-4D97-AF65-F5344CB8AC3E}">
        <p14:creationId xmlns:p14="http://schemas.microsoft.com/office/powerpoint/2010/main" val="91546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AA8E-F3DF-7968-F886-29146C1B5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F88A-1B3C-1601-D1A8-4D85AA6C3A61}"/>
              </a:ext>
            </a:extLst>
          </p:cNvPr>
          <p:cNvSpPr>
            <a:spLocks noGrp="1"/>
          </p:cNvSpPr>
          <p:nvPr>
            <p:ph type="title"/>
          </p:nvPr>
        </p:nvSpPr>
        <p:spPr>
          <a:xfrm>
            <a:off x="838200" y="593725"/>
            <a:ext cx="10515600" cy="1325563"/>
          </a:xfrm>
        </p:spPr>
        <p:txBody>
          <a:bodyPr>
            <a:normAutofit/>
          </a:bodyPr>
          <a:lstStyle/>
          <a:p>
            <a:r>
              <a:rPr lang="en-US" dirty="0"/>
              <a:t>PBMC myocarditis-focused dataset CDR3 AA linkages are spread across more cell types within no </a:t>
            </a:r>
            <a:r>
              <a:rPr lang="en-US" dirty="0" err="1"/>
              <a:t>irAE</a:t>
            </a:r>
            <a:r>
              <a:rPr lang="en-US" dirty="0"/>
              <a:t> group</a:t>
            </a:r>
          </a:p>
        </p:txBody>
      </p:sp>
      <p:pic>
        <p:nvPicPr>
          <p:cNvPr id="5" name="Picture 4">
            <a:extLst>
              <a:ext uri="{FF2B5EF4-FFF2-40B4-BE49-F238E27FC236}">
                <a16:creationId xmlns:a16="http://schemas.microsoft.com/office/drawing/2014/main" id="{99110B07-065B-29F0-D799-75D2D22B62A1}"/>
              </a:ext>
            </a:extLst>
          </p:cNvPr>
          <p:cNvPicPr>
            <a:picLocks noChangeAspect="1"/>
          </p:cNvPicPr>
          <p:nvPr/>
        </p:nvPicPr>
        <p:blipFill>
          <a:blip r:embed="rId3"/>
          <a:stretch>
            <a:fillRect/>
          </a:stretch>
        </p:blipFill>
        <p:spPr>
          <a:xfrm>
            <a:off x="1717075" y="1855788"/>
            <a:ext cx="4038602" cy="2478361"/>
          </a:xfrm>
          <a:prstGeom prst="rect">
            <a:avLst/>
          </a:prstGeom>
        </p:spPr>
      </p:pic>
      <p:pic>
        <p:nvPicPr>
          <p:cNvPr id="6" name="Picture 5">
            <a:extLst>
              <a:ext uri="{FF2B5EF4-FFF2-40B4-BE49-F238E27FC236}">
                <a16:creationId xmlns:a16="http://schemas.microsoft.com/office/drawing/2014/main" id="{FCCBE566-C57E-2FF7-8031-0E49386D3DA0}"/>
              </a:ext>
            </a:extLst>
          </p:cNvPr>
          <p:cNvPicPr>
            <a:picLocks noChangeAspect="1"/>
          </p:cNvPicPr>
          <p:nvPr/>
        </p:nvPicPr>
        <p:blipFill>
          <a:blip r:embed="rId4"/>
          <a:stretch>
            <a:fillRect/>
          </a:stretch>
        </p:blipFill>
        <p:spPr>
          <a:xfrm>
            <a:off x="5859852" y="1856644"/>
            <a:ext cx="4236648" cy="2477505"/>
          </a:xfrm>
          <a:prstGeom prst="rect">
            <a:avLst/>
          </a:prstGeom>
        </p:spPr>
      </p:pic>
      <p:pic>
        <p:nvPicPr>
          <p:cNvPr id="11" name="Picture 10">
            <a:extLst>
              <a:ext uri="{FF2B5EF4-FFF2-40B4-BE49-F238E27FC236}">
                <a16:creationId xmlns:a16="http://schemas.microsoft.com/office/drawing/2014/main" id="{6226BB4B-0A79-8B9F-D427-0FAA90AF577B}"/>
              </a:ext>
            </a:extLst>
          </p:cNvPr>
          <p:cNvPicPr>
            <a:picLocks noChangeAspect="1"/>
          </p:cNvPicPr>
          <p:nvPr/>
        </p:nvPicPr>
        <p:blipFill>
          <a:blip r:embed="rId5"/>
          <a:stretch>
            <a:fillRect/>
          </a:stretch>
        </p:blipFill>
        <p:spPr>
          <a:xfrm>
            <a:off x="1717075" y="4405848"/>
            <a:ext cx="4038602" cy="2388652"/>
          </a:xfrm>
          <a:prstGeom prst="rect">
            <a:avLst/>
          </a:prstGeom>
        </p:spPr>
      </p:pic>
      <p:pic>
        <p:nvPicPr>
          <p:cNvPr id="12" name="Picture 11">
            <a:extLst>
              <a:ext uri="{FF2B5EF4-FFF2-40B4-BE49-F238E27FC236}">
                <a16:creationId xmlns:a16="http://schemas.microsoft.com/office/drawing/2014/main" id="{7F2DD472-CFBE-8C07-2EFB-90C5FCFA3C9C}"/>
              </a:ext>
            </a:extLst>
          </p:cNvPr>
          <p:cNvPicPr>
            <a:picLocks noChangeAspect="1"/>
          </p:cNvPicPr>
          <p:nvPr/>
        </p:nvPicPr>
        <p:blipFill>
          <a:blip r:embed="rId6"/>
          <a:stretch>
            <a:fillRect/>
          </a:stretch>
        </p:blipFill>
        <p:spPr>
          <a:xfrm>
            <a:off x="5859852" y="4405848"/>
            <a:ext cx="4038602" cy="2376626"/>
          </a:xfrm>
          <a:prstGeom prst="rect">
            <a:avLst/>
          </a:prstGeom>
        </p:spPr>
      </p:pic>
    </p:spTree>
    <p:extLst>
      <p:ext uri="{BB962C8B-B14F-4D97-AF65-F5344CB8AC3E}">
        <p14:creationId xmlns:p14="http://schemas.microsoft.com/office/powerpoint/2010/main" val="190617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0F58-2AA8-1244-E128-3707F5DF8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341A-1312-C940-F02C-6EDE0F4D1347}"/>
              </a:ext>
            </a:extLst>
          </p:cNvPr>
          <p:cNvSpPr>
            <a:spLocks noGrp="1"/>
          </p:cNvSpPr>
          <p:nvPr>
            <p:ph type="title"/>
          </p:nvPr>
        </p:nvSpPr>
        <p:spPr>
          <a:xfrm>
            <a:off x="838200" y="593725"/>
            <a:ext cx="10515600" cy="1325563"/>
          </a:xfrm>
        </p:spPr>
        <p:txBody>
          <a:bodyPr>
            <a:normAutofit/>
          </a:bodyPr>
          <a:lstStyle/>
          <a:p>
            <a:r>
              <a:rPr lang="en-US" dirty="0"/>
              <a:t>Feature analysis methods</a:t>
            </a:r>
          </a:p>
        </p:txBody>
      </p:sp>
      <p:sp>
        <p:nvSpPr>
          <p:cNvPr id="3" name="Content Placeholder 2">
            <a:extLst>
              <a:ext uri="{FF2B5EF4-FFF2-40B4-BE49-F238E27FC236}">
                <a16:creationId xmlns:a16="http://schemas.microsoft.com/office/drawing/2014/main" id="{3C13ECAD-0DB0-A537-B394-13B40493D8CC}"/>
              </a:ext>
            </a:extLst>
          </p:cNvPr>
          <p:cNvSpPr>
            <a:spLocks noGrp="1"/>
          </p:cNvSpPr>
          <p:nvPr>
            <p:ph idx="1"/>
          </p:nvPr>
        </p:nvSpPr>
        <p:spPr>
          <a:xfrm>
            <a:off x="838200" y="1919288"/>
            <a:ext cx="10612120" cy="3960812"/>
          </a:xfrm>
        </p:spPr>
        <p:txBody>
          <a:bodyPr>
            <a:normAutofit/>
          </a:bodyPr>
          <a:lstStyle/>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length/hydrophobicity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a:t>
            </a:r>
          </a:p>
          <a:p>
            <a:pPr marL="514350" indent="-514350">
              <a:buFont typeface="+mj-lt"/>
              <a:buAutoNum type="arabicPeriod"/>
            </a:pPr>
            <a:endParaRPr lang="en-US" dirty="0"/>
          </a:p>
        </p:txBody>
      </p:sp>
    </p:spTree>
    <p:extLst>
      <p:ext uri="{BB962C8B-B14F-4D97-AF65-F5344CB8AC3E}">
        <p14:creationId xmlns:p14="http://schemas.microsoft.com/office/powerpoint/2010/main" val="88887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972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B1E-BC4B-8310-B0CF-DB4A29425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33B31-E0DA-B059-9D8C-7A70A219436E}"/>
              </a:ext>
            </a:extLst>
          </p:cNvPr>
          <p:cNvSpPr>
            <a:spLocks noGrp="1"/>
          </p:cNvSpPr>
          <p:nvPr>
            <p:ph type="title"/>
          </p:nvPr>
        </p:nvSpPr>
        <p:spPr>
          <a:xfrm>
            <a:off x="838199" y="593725"/>
            <a:ext cx="9999689" cy="1325563"/>
          </a:xfrm>
        </p:spPr>
        <p:txBody>
          <a:bodyPr>
            <a:normAutofit/>
          </a:bodyPr>
          <a:lstStyle/>
          <a:p>
            <a:r>
              <a:rPr lang="en-US" dirty="0"/>
              <a:t>Antigen exposure induces T cell expansion</a:t>
            </a:r>
          </a:p>
        </p:txBody>
      </p:sp>
      <p:pic>
        <p:nvPicPr>
          <p:cNvPr id="4" name="Picture 3">
            <a:extLst>
              <a:ext uri="{FF2B5EF4-FFF2-40B4-BE49-F238E27FC236}">
                <a16:creationId xmlns:a16="http://schemas.microsoft.com/office/drawing/2014/main" id="{04AD26A7-AA6C-0691-5916-B3C7D9FB556F}"/>
              </a:ext>
            </a:extLst>
          </p:cNvPr>
          <p:cNvPicPr>
            <a:picLocks noChangeAspect="1"/>
          </p:cNvPicPr>
          <p:nvPr/>
        </p:nvPicPr>
        <p:blipFill>
          <a:blip r:embed="rId3"/>
          <a:stretch>
            <a:fillRect/>
          </a:stretch>
        </p:blipFill>
        <p:spPr>
          <a:xfrm>
            <a:off x="171406" y="2848215"/>
            <a:ext cx="6027738" cy="3712737"/>
          </a:xfrm>
          <a:prstGeom prst="rect">
            <a:avLst/>
          </a:prstGeom>
        </p:spPr>
      </p:pic>
      <p:sp>
        <p:nvSpPr>
          <p:cNvPr id="5" name="TextBox 4">
            <a:extLst>
              <a:ext uri="{FF2B5EF4-FFF2-40B4-BE49-F238E27FC236}">
                <a16:creationId xmlns:a16="http://schemas.microsoft.com/office/drawing/2014/main" id="{F924558E-A7CA-F825-D1AA-C0E9E79BF888}"/>
              </a:ext>
            </a:extLst>
          </p:cNvPr>
          <p:cNvSpPr txBox="1"/>
          <p:nvPr/>
        </p:nvSpPr>
        <p:spPr>
          <a:xfrm>
            <a:off x="1276814" y="2264577"/>
            <a:ext cx="6099716" cy="369332"/>
          </a:xfrm>
          <a:prstGeom prst="rect">
            <a:avLst/>
          </a:prstGeom>
          <a:noFill/>
        </p:spPr>
        <p:txBody>
          <a:bodyPr wrap="square">
            <a:spAutoFit/>
          </a:bodyPr>
          <a:lstStyle/>
          <a:p>
            <a:r>
              <a:rPr lang="en-US" dirty="0"/>
              <a:t>PBMC myocarditis-focused dataset</a:t>
            </a:r>
          </a:p>
        </p:txBody>
      </p:sp>
      <p:sp>
        <p:nvSpPr>
          <p:cNvPr id="6" name="TextBox 5">
            <a:extLst>
              <a:ext uri="{FF2B5EF4-FFF2-40B4-BE49-F238E27FC236}">
                <a16:creationId xmlns:a16="http://schemas.microsoft.com/office/drawing/2014/main" id="{5B94F9C3-9D26-06DD-456F-2DEDE0980DE8}"/>
              </a:ext>
            </a:extLst>
          </p:cNvPr>
          <p:cNvSpPr txBox="1"/>
          <p:nvPr/>
        </p:nvSpPr>
        <p:spPr>
          <a:xfrm>
            <a:off x="7618140" y="2264577"/>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E01E38C5-BE59-616A-89D9-488AEF330381}"/>
              </a:ext>
            </a:extLst>
          </p:cNvPr>
          <p:cNvPicPr>
            <a:picLocks noChangeAspect="1"/>
          </p:cNvPicPr>
          <p:nvPr/>
        </p:nvPicPr>
        <p:blipFill>
          <a:blip r:embed="rId4"/>
          <a:stretch>
            <a:fillRect/>
          </a:stretch>
        </p:blipFill>
        <p:spPr>
          <a:xfrm>
            <a:off x="6096000" y="2848217"/>
            <a:ext cx="5966282" cy="3712736"/>
          </a:xfrm>
          <a:prstGeom prst="rect">
            <a:avLst/>
          </a:prstGeom>
        </p:spPr>
      </p:pic>
    </p:spTree>
    <p:extLst>
      <p:ext uri="{BB962C8B-B14F-4D97-AF65-F5344CB8AC3E}">
        <p14:creationId xmlns:p14="http://schemas.microsoft.com/office/powerpoint/2010/main" val="1520542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24DB-E3FF-0042-7B5E-302E0E9B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F64F-7D13-95CD-B0AA-7B9DE8B7B1DF}"/>
              </a:ext>
            </a:extLst>
          </p:cNvPr>
          <p:cNvSpPr>
            <a:spLocks noGrp="1"/>
          </p:cNvSpPr>
          <p:nvPr>
            <p:ph type="title"/>
          </p:nvPr>
        </p:nvSpPr>
        <p:spPr>
          <a:xfrm>
            <a:off x="838200" y="593725"/>
            <a:ext cx="10515600" cy="1325563"/>
          </a:xfrm>
        </p:spPr>
        <p:txBody>
          <a:bodyPr>
            <a:noAutofit/>
          </a:bodyPr>
          <a:lstStyle/>
          <a:p>
            <a:r>
              <a:rPr lang="en-US" dirty="0"/>
              <a:t>Feature analysis within T cell expansion bins for each cell type</a:t>
            </a:r>
          </a:p>
        </p:txBody>
      </p:sp>
      <p:sp>
        <p:nvSpPr>
          <p:cNvPr id="15" name="Content Placeholder 2">
            <a:extLst>
              <a:ext uri="{FF2B5EF4-FFF2-40B4-BE49-F238E27FC236}">
                <a16:creationId xmlns:a16="http://schemas.microsoft.com/office/drawing/2014/main" id="{69DD948C-6459-0594-2981-853D0C963F24}"/>
              </a:ext>
            </a:extLst>
          </p:cNvPr>
          <p:cNvSpPr>
            <a:spLocks noGrp="1"/>
          </p:cNvSpPr>
          <p:nvPr>
            <p:ph idx="1"/>
          </p:nvPr>
        </p:nvSpPr>
        <p:spPr>
          <a:xfrm>
            <a:off x="838200" y="1919288"/>
            <a:ext cx="10612120" cy="4938711"/>
          </a:xfrm>
        </p:spPr>
        <p:txBody>
          <a:bodyPr>
            <a:normAutofit lnSpcReduction="10000"/>
          </a:bodyPr>
          <a:lstStyle/>
          <a:p>
            <a:pPr marL="514350" indent="-514350">
              <a:buFont typeface="+mj-lt"/>
              <a:buAutoNum type="arabicPeriod"/>
            </a:pPr>
            <a:r>
              <a:rPr lang="en-US" dirty="0"/>
              <a:t>Normalize clonotype counts within each patient by sum of clonotypes for that patient (clonotype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clonotype counts within cell type, chain groups</a:t>
            </a:r>
          </a:p>
          <a:p>
            <a:pPr marL="514350" indent="-514350">
              <a:buFont typeface="+mj-lt"/>
              <a:buAutoNum type="arabicPeriod"/>
            </a:pPr>
            <a:r>
              <a:rPr lang="en-US" dirty="0"/>
              <a:t>Create 20 bins per cell type, chain group, i.e. bin 1 is top 5% expanded clonotypes for that chain-cell type across patients, bin 2 is top 10%...</a:t>
            </a:r>
          </a:p>
          <a:p>
            <a:pPr marL="514350" indent="-514350">
              <a:buFont typeface="+mj-lt"/>
              <a:buAutoNum type="arabicPeriod"/>
            </a:pPr>
            <a:r>
              <a:rPr lang="en-US" dirty="0"/>
              <a:t>Perform Wilcox rank sum test up to each bin for each cell type, chain group for features of interest</a:t>
            </a:r>
          </a:p>
          <a:p>
            <a:pPr marL="514350" indent="-514350">
              <a:buFont typeface="+mj-lt"/>
              <a:buAutoNum type="arabicPeriod"/>
            </a:pPr>
            <a:r>
              <a:rPr lang="en-US" dirty="0"/>
              <a:t>Create heatmaps of –log10(</a:t>
            </a:r>
            <a:r>
              <a:rPr lang="en-US" dirty="0" err="1"/>
              <a:t>padj</a:t>
            </a:r>
            <a:r>
              <a:rPr lang="en-US" dirty="0"/>
              <a:t> value) by cell type, chain, feature groups across % repertoire bins</a:t>
            </a:r>
          </a:p>
        </p:txBody>
      </p:sp>
    </p:spTree>
    <p:extLst>
      <p:ext uri="{BB962C8B-B14F-4D97-AF65-F5344CB8AC3E}">
        <p14:creationId xmlns:p14="http://schemas.microsoft.com/office/powerpoint/2010/main" val="3109938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1CBA-B8DE-69F2-953C-BCA08525F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DA026E-7823-C4DF-51A1-4FE05903DA38}"/>
              </a:ext>
            </a:extLst>
          </p:cNvPr>
          <p:cNvPicPr>
            <a:picLocks noChangeAspect="1"/>
          </p:cNvPicPr>
          <p:nvPr/>
        </p:nvPicPr>
        <p:blipFill>
          <a:blip r:embed="rId3"/>
          <a:stretch>
            <a:fillRect/>
          </a:stretch>
        </p:blipFill>
        <p:spPr>
          <a:xfrm>
            <a:off x="1841810" y="1863533"/>
            <a:ext cx="7772400" cy="4775415"/>
          </a:xfrm>
          <a:prstGeom prst="rect">
            <a:avLst/>
          </a:prstGeom>
        </p:spPr>
      </p:pic>
      <p:sp>
        <p:nvSpPr>
          <p:cNvPr id="2" name="Title 1">
            <a:extLst>
              <a:ext uri="{FF2B5EF4-FFF2-40B4-BE49-F238E27FC236}">
                <a16:creationId xmlns:a16="http://schemas.microsoft.com/office/drawing/2014/main" id="{16FA1712-5E19-0F51-DEB7-6CBC0F4ABECD}"/>
              </a:ext>
            </a:extLst>
          </p:cNvPr>
          <p:cNvSpPr>
            <a:spLocks noGrp="1"/>
          </p:cNvSpPr>
          <p:nvPr>
            <p:ph type="title"/>
          </p:nvPr>
        </p:nvSpPr>
        <p:spPr>
          <a:xfrm>
            <a:off x="838200" y="593725"/>
            <a:ext cx="10515600" cy="1325563"/>
          </a:xfrm>
        </p:spPr>
        <p:txBody>
          <a:bodyPr>
            <a:normAutofit fontScale="90000"/>
          </a:bodyPr>
          <a:lstStyle/>
          <a:p>
            <a:r>
              <a:rPr lang="en-US" dirty="0"/>
              <a:t>Some colon tissue colitis dataset features between </a:t>
            </a:r>
            <a:r>
              <a:rPr lang="en-US" dirty="0" err="1"/>
              <a:t>irAE</a:t>
            </a:r>
            <a:r>
              <a:rPr lang="en-US" dirty="0"/>
              <a:t> groups may be different among chain, cell type combos (none are different if </a:t>
            </a:r>
            <a:r>
              <a:rPr lang="en-US" dirty="0" err="1"/>
              <a:t>downsampled</a:t>
            </a:r>
            <a:r>
              <a:rPr lang="en-US" dirty="0"/>
              <a:t>)</a:t>
            </a:r>
          </a:p>
        </p:txBody>
      </p:sp>
      <p:sp>
        <p:nvSpPr>
          <p:cNvPr id="10" name="TextBox 9">
            <a:extLst>
              <a:ext uri="{FF2B5EF4-FFF2-40B4-BE49-F238E27FC236}">
                <a16:creationId xmlns:a16="http://schemas.microsoft.com/office/drawing/2014/main" id="{E6EDFA21-3C30-D00F-661D-A35764BAA9D5}"/>
              </a:ext>
            </a:extLst>
          </p:cNvPr>
          <p:cNvSpPr txBox="1"/>
          <p:nvPr/>
        </p:nvSpPr>
        <p:spPr>
          <a:xfrm>
            <a:off x="2012043" y="6353485"/>
            <a:ext cx="4203636" cy="381074"/>
          </a:xfrm>
          <a:prstGeom prst="rect">
            <a:avLst/>
          </a:prstGeom>
          <a:noFill/>
        </p:spPr>
        <p:txBody>
          <a:bodyPr wrap="square" rtlCol="0">
            <a:spAutoFit/>
          </a:bodyPr>
          <a:lstStyle/>
          <a:p>
            <a:r>
              <a:rPr lang="en-US" dirty="0">
                <a:sym typeface="Wingdings" pitchFamily="2" charset="2"/>
              </a:rPr>
              <a:t> </a:t>
            </a:r>
            <a:r>
              <a:rPr lang="en-US" dirty="0"/>
              <a:t>Higher expansion</a:t>
            </a:r>
          </a:p>
        </p:txBody>
      </p:sp>
      <p:sp>
        <p:nvSpPr>
          <p:cNvPr id="5" name="TextBox 4">
            <a:extLst>
              <a:ext uri="{FF2B5EF4-FFF2-40B4-BE49-F238E27FC236}">
                <a16:creationId xmlns:a16="http://schemas.microsoft.com/office/drawing/2014/main" id="{29859800-5DB1-8C33-D818-56FA5DF0028E}"/>
              </a:ext>
            </a:extLst>
          </p:cNvPr>
          <p:cNvSpPr txBox="1"/>
          <p:nvPr/>
        </p:nvSpPr>
        <p:spPr>
          <a:xfrm>
            <a:off x="5202627" y="6510970"/>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3029096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9FB-2CA3-E8AB-9EB1-6AB1FBF8CC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642794-BB1A-7F2A-AB4F-17B0684B8147}"/>
              </a:ext>
            </a:extLst>
          </p:cNvPr>
          <p:cNvPicPr>
            <a:picLocks noChangeAspect="1"/>
          </p:cNvPicPr>
          <p:nvPr/>
        </p:nvPicPr>
        <p:blipFill>
          <a:blip r:embed="rId3"/>
          <a:stretch>
            <a:fillRect/>
          </a:stretch>
        </p:blipFill>
        <p:spPr>
          <a:xfrm>
            <a:off x="2656387" y="1771766"/>
            <a:ext cx="6938254" cy="4350254"/>
          </a:xfrm>
          <a:prstGeom prst="rect">
            <a:avLst/>
          </a:prstGeom>
        </p:spPr>
      </p:pic>
      <p:sp>
        <p:nvSpPr>
          <p:cNvPr id="2" name="Title 1">
            <a:extLst>
              <a:ext uri="{FF2B5EF4-FFF2-40B4-BE49-F238E27FC236}">
                <a16:creationId xmlns:a16="http://schemas.microsoft.com/office/drawing/2014/main" id="{5F1D6731-6E1B-230E-89FE-08C7E5A04F92}"/>
              </a:ext>
            </a:extLst>
          </p:cNvPr>
          <p:cNvSpPr>
            <a:spLocks noGrp="1"/>
          </p:cNvSpPr>
          <p:nvPr>
            <p:ph type="title"/>
          </p:nvPr>
        </p:nvSpPr>
        <p:spPr>
          <a:xfrm>
            <a:off x="838200" y="593725"/>
            <a:ext cx="10515600" cy="1325563"/>
          </a:xfrm>
        </p:spPr>
        <p:txBody>
          <a:bodyPr>
            <a:normAutofit/>
          </a:bodyPr>
          <a:lstStyle/>
          <a:p>
            <a:r>
              <a:rPr lang="en-US" dirty="0"/>
              <a:t>Highly expanded CD8 </a:t>
            </a:r>
            <a:r>
              <a:rPr lang="en-US" dirty="0" err="1"/>
              <a:t>Trms</a:t>
            </a:r>
            <a:r>
              <a:rPr lang="en-US" dirty="0"/>
              <a:t> may have more germline-like TRAs in those developing colitis</a:t>
            </a:r>
          </a:p>
        </p:txBody>
      </p:sp>
      <p:sp>
        <p:nvSpPr>
          <p:cNvPr id="15" name="TextBox 14">
            <a:extLst>
              <a:ext uri="{FF2B5EF4-FFF2-40B4-BE49-F238E27FC236}">
                <a16:creationId xmlns:a16="http://schemas.microsoft.com/office/drawing/2014/main" id="{9556FD3C-5891-96DC-7639-449E329AA901}"/>
              </a:ext>
            </a:extLst>
          </p:cNvPr>
          <p:cNvSpPr txBox="1"/>
          <p:nvPr/>
        </p:nvSpPr>
        <p:spPr>
          <a:xfrm rot="16200000">
            <a:off x="1722523" y="27471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6" name="TextBox 15">
            <a:extLst>
              <a:ext uri="{FF2B5EF4-FFF2-40B4-BE49-F238E27FC236}">
                <a16:creationId xmlns:a16="http://schemas.microsoft.com/office/drawing/2014/main" id="{D2089A11-01F0-66BD-210F-9DB0827B9E26}"/>
              </a:ext>
            </a:extLst>
          </p:cNvPr>
          <p:cNvSpPr txBox="1"/>
          <p:nvPr/>
        </p:nvSpPr>
        <p:spPr>
          <a:xfrm>
            <a:off x="688732" y="3435935"/>
            <a:ext cx="1967655" cy="369332"/>
          </a:xfrm>
          <a:prstGeom prst="rect">
            <a:avLst/>
          </a:prstGeom>
          <a:noFill/>
        </p:spPr>
        <p:txBody>
          <a:bodyPr wrap="none" rtlCol="0">
            <a:spAutoFit/>
          </a:bodyPr>
          <a:lstStyle/>
          <a:p>
            <a:r>
              <a:rPr lang="en-US" dirty="0"/>
              <a:t>More germline-like</a:t>
            </a:r>
          </a:p>
        </p:txBody>
      </p:sp>
      <p:sp>
        <p:nvSpPr>
          <p:cNvPr id="17" name="TextBox 16">
            <a:extLst>
              <a:ext uri="{FF2B5EF4-FFF2-40B4-BE49-F238E27FC236}">
                <a16:creationId xmlns:a16="http://schemas.microsoft.com/office/drawing/2014/main" id="{CC502296-0E79-F2FD-6FD5-49AD4040D2F6}"/>
              </a:ext>
            </a:extLst>
          </p:cNvPr>
          <p:cNvSpPr txBox="1"/>
          <p:nvPr/>
        </p:nvSpPr>
        <p:spPr>
          <a:xfrm rot="5400000">
            <a:off x="1702202" y="45567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18" name="TextBox 17">
            <a:extLst>
              <a:ext uri="{FF2B5EF4-FFF2-40B4-BE49-F238E27FC236}">
                <a16:creationId xmlns:a16="http://schemas.microsoft.com/office/drawing/2014/main" id="{8DD4F5C0-3D58-2690-4348-D7269AF7FF76}"/>
              </a:ext>
            </a:extLst>
          </p:cNvPr>
          <p:cNvSpPr txBox="1"/>
          <p:nvPr/>
        </p:nvSpPr>
        <p:spPr>
          <a:xfrm>
            <a:off x="807548" y="3867980"/>
            <a:ext cx="1848839" cy="369332"/>
          </a:xfrm>
          <a:prstGeom prst="rect">
            <a:avLst/>
          </a:prstGeom>
          <a:noFill/>
        </p:spPr>
        <p:txBody>
          <a:bodyPr wrap="none" rtlCol="0">
            <a:spAutoFit/>
          </a:bodyPr>
          <a:lstStyle/>
          <a:p>
            <a:r>
              <a:rPr lang="en-US" dirty="0"/>
              <a:t>Less germline-like</a:t>
            </a:r>
          </a:p>
        </p:txBody>
      </p:sp>
      <p:sp>
        <p:nvSpPr>
          <p:cNvPr id="5" name="TextBox 4">
            <a:extLst>
              <a:ext uri="{FF2B5EF4-FFF2-40B4-BE49-F238E27FC236}">
                <a16:creationId xmlns:a16="http://schemas.microsoft.com/office/drawing/2014/main" id="{2B109551-3D8C-913D-0EB5-1BC1F64CC573}"/>
              </a:ext>
            </a:extLst>
          </p:cNvPr>
          <p:cNvSpPr txBox="1"/>
          <p:nvPr/>
        </p:nvSpPr>
        <p:spPr>
          <a:xfrm>
            <a:off x="3483977" y="6483346"/>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6" name="TextBox 5">
            <a:extLst>
              <a:ext uri="{FF2B5EF4-FFF2-40B4-BE49-F238E27FC236}">
                <a16:creationId xmlns:a16="http://schemas.microsoft.com/office/drawing/2014/main" id="{63B0417A-3DB9-B1B8-335A-7C3CB06EEACF}"/>
              </a:ext>
            </a:extLst>
          </p:cNvPr>
          <p:cNvSpPr txBox="1"/>
          <p:nvPr/>
        </p:nvSpPr>
        <p:spPr>
          <a:xfrm>
            <a:off x="6188989" y="2509507"/>
            <a:ext cx="415498"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796DFF40-84B4-38FD-9E15-87A678A12824}"/>
              </a:ext>
            </a:extLst>
          </p:cNvPr>
          <p:cNvSpPr txBox="1"/>
          <p:nvPr/>
        </p:nvSpPr>
        <p:spPr>
          <a:xfrm>
            <a:off x="6926393" y="2517896"/>
            <a:ext cx="661638"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13633284-C4DD-F2FC-40B2-AD16861467B1}"/>
              </a:ext>
            </a:extLst>
          </p:cNvPr>
          <p:cNvSpPr txBox="1"/>
          <p:nvPr/>
        </p:nvSpPr>
        <p:spPr>
          <a:xfrm>
            <a:off x="7621181" y="2533634"/>
            <a:ext cx="661638"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21C4113C-6CF2-3D93-A35C-965F546D4C1B}"/>
              </a:ext>
            </a:extLst>
          </p:cNvPr>
          <p:cNvSpPr txBox="1"/>
          <p:nvPr/>
        </p:nvSpPr>
        <p:spPr>
          <a:xfrm>
            <a:off x="6183040" y="6079609"/>
            <a:ext cx="1882247" cy="369332"/>
          </a:xfrm>
          <a:prstGeom prst="rect">
            <a:avLst/>
          </a:prstGeom>
          <a:noFill/>
        </p:spPr>
        <p:txBody>
          <a:bodyPr wrap="none" rtlCol="0">
            <a:spAutoFit/>
          </a:bodyPr>
          <a:lstStyle/>
          <a:p>
            <a:r>
              <a:rPr lang="en-US" dirty="0"/>
              <a:t>80 clonotypes/bin</a:t>
            </a:r>
          </a:p>
        </p:txBody>
      </p:sp>
      <p:sp>
        <p:nvSpPr>
          <p:cNvPr id="14" name="TextBox 13">
            <a:extLst>
              <a:ext uri="{FF2B5EF4-FFF2-40B4-BE49-F238E27FC236}">
                <a16:creationId xmlns:a16="http://schemas.microsoft.com/office/drawing/2014/main" id="{DA18D6CF-F51A-83DD-811B-3F46F7CD8230}"/>
              </a:ext>
            </a:extLst>
          </p:cNvPr>
          <p:cNvSpPr txBox="1"/>
          <p:nvPr/>
        </p:nvSpPr>
        <p:spPr>
          <a:xfrm>
            <a:off x="3889450" y="6079609"/>
            <a:ext cx="1882247" cy="369332"/>
          </a:xfrm>
          <a:prstGeom prst="rect">
            <a:avLst/>
          </a:prstGeom>
          <a:noFill/>
        </p:spPr>
        <p:txBody>
          <a:bodyPr wrap="none" rtlCol="0">
            <a:spAutoFit/>
          </a:bodyPr>
          <a:lstStyle/>
          <a:p>
            <a:r>
              <a:rPr lang="en-US" dirty="0"/>
              <a:t>52 clonotypes/bin</a:t>
            </a:r>
          </a:p>
        </p:txBody>
      </p:sp>
    </p:spTree>
    <p:extLst>
      <p:ext uri="{BB962C8B-B14F-4D97-AF65-F5344CB8AC3E}">
        <p14:creationId xmlns:p14="http://schemas.microsoft.com/office/powerpoint/2010/main" val="3179917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F0FF-8AB9-1C50-CE66-BFCB22BD2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F89C-EA0A-E256-D905-5A04CFA07E2A}"/>
              </a:ext>
            </a:extLst>
          </p:cNvPr>
          <p:cNvSpPr>
            <a:spLocks noGrp="1"/>
          </p:cNvSpPr>
          <p:nvPr>
            <p:ph type="title"/>
          </p:nvPr>
        </p:nvSpPr>
        <p:spPr>
          <a:xfrm>
            <a:off x="838200" y="593725"/>
            <a:ext cx="10515600" cy="1325563"/>
          </a:xfrm>
        </p:spPr>
        <p:txBody>
          <a:bodyPr>
            <a:normAutofit/>
          </a:bodyPr>
          <a:lstStyle/>
          <a:p>
            <a:r>
              <a:rPr lang="en-US" dirty="0"/>
              <a:t>Negative results summary</a:t>
            </a:r>
          </a:p>
        </p:txBody>
      </p:sp>
      <p:sp>
        <p:nvSpPr>
          <p:cNvPr id="3" name="Content Placeholder 2">
            <a:extLst>
              <a:ext uri="{FF2B5EF4-FFF2-40B4-BE49-F238E27FC236}">
                <a16:creationId xmlns:a16="http://schemas.microsoft.com/office/drawing/2014/main" id="{7D80944B-69EB-FCC2-C5A4-75697136E7DD}"/>
              </a:ext>
            </a:extLst>
          </p:cNvPr>
          <p:cNvSpPr>
            <a:spLocks noGrp="1"/>
          </p:cNvSpPr>
          <p:nvPr>
            <p:ph idx="1"/>
          </p:nvPr>
        </p:nvSpPr>
        <p:spPr>
          <a:xfrm>
            <a:off x="838200" y="1919289"/>
            <a:ext cx="10515600" cy="4623402"/>
          </a:xfrm>
        </p:spPr>
        <p:txBody>
          <a:bodyPr>
            <a:normAutofit/>
          </a:bodyPr>
          <a:lstStyle/>
          <a:p>
            <a:r>
              <a:rPr lang="en-US" dirty="0"/>
              <a:t>No differences in convergence, publicity, </a:t>
            </a:r>
            <a:r>
              <a:rPr lang="en-US" dirty="0" err="1"/>
              <a:t>privicity</a:t>
            </a:r>
            <a:r>
              <a:rPr lang="en-US" dirty="0"/>
              <a:t> (data not shown) between </a:t>
            </a:r>
            <a:r>
              <a:rPr lang="en-US" dirty="0" err="1"/>
              <a:t>irAE</a:t>
            </a:r>
            <a:r>
              <a:rPr lang="en-US" dirty="0"/>
              <a:t> groups by chain, cell type</a:t>
            </a:r>
          </a:p>
          <a:p>
            <a:r>
              <a:rPr lang="en-US" dirty="0"/>
              <a:t>No differences in VJ gene usage between </a:t>
            </a:r>
            <a:r>
              <a:rPr lang="en-US" dirty="0" err="1"/>
              <a:t>irAE</a:t>
            </a:r>
            <a:r>
              <a:rPr lang="en-US" dirty="0"/>
              <a:t> groups (data not shown)</a:t>
            </a:r>
          </a:p>
          <a:p>
            <a:r>
              <a:rPr lang="en-US" dirty="0"/>
              <a:t>DEGs</a:t>
            </a:r>
          </a:p>
          <a:p>
            <a:pPr lvl="1"/>
            <a:r>
              <a:rPr lang="en-US" dirty="0"/>
              <a:t>No DEGs between proliferating CD4 T cells in colitis vs. no colitis tissue</a:t>
            </a:r>
          </a:p>
          <a:p>
            <a:pPr lvl="1"/>
            <a:r>
              <a:rPr lang="en-US" dirty="0"/>
              <a:t>No DEGs between highest and lowest CD8 </a:t>
            </a:r>
            <a:r>
              <a:rPr lang="en-US" dirty="0" err="1"/>
              <a:t>Trm</a:t>
            </a:r>
            <a:r>
              <a:rPr lang="en-US" dirty="0"/>
              <a:t> TRA </a:t>
            </a:r>
            <a:r>
              <a:rPr lang="en-US" dirty="0" err="1"/>
              <a:t>pgen</a:t>
            </a:r>
            <a:r>
              <a:rPr lang="en-US" dirty="0"/>
              <a:t> cells (data not shown)</a:t>
            </a:r>
          </a:p>
        </p:txBody>
      </p:sp>
    </p:spTree>
    <p:extLst>
      <p:ext uri="{BB962C8B-B14F-4D97-AF65-F5344CB8AC3E}">
        <p14:creationId xmlns:p14="http://schemas.microsoft.com/office/powerpoint/2010/main" val="161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F3B6-EBE1-886B-C7C8-872811F2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95BE9-FC8D-FADF-CF48-B8C0B95AE879}"/>
              </a:ext>
            </a:extLst>
          </p:cNvPr>
          <p:cNvSpPr>
            <a:spLocks noGrp="1"/>
          </p:cNvSpPr>
          <p:nvPr>
            <p:ph type="title"/>
          </p:nvPr>
        </p:nvSpPr>
        <p:spPr>
          <a:xfrm>
            <a:off x="838200" y="593725"/>
            <a:ext cx="10515600" cy="1325563"/>
          </a:xfrm>
        </p:spPr>
        <p:txBody>
          <a:bodyPr>
            <a:normAutofit/>
          </a:bodyPr>
          <a:lstStyle/>
          <a:p>
            <a:r>
              <a:rPr lang="en-US" dirty="0"/>
              <a:t>Indeterminate results summary</a:t>
            </a:r>
          </a:p>
        </p:txBody>
      </p:sp>
      <p:sp>
        <p:nvSpPr>
          <p:cNvPr id="3" name="Content Placeholder 2">
            <a:extLst>
              <a:ext uri="{FF2B5EF4-FFF2-40B4-BE49-F238E27FC236}">
                <a16:creationId xmlns:a16="http://schemas.microsoft.com/office/drawing/2014/main" id="{F9A38FC2-B379-6EFC-9FE7-AE71FEC83796}"/>
              </a:ext>
            </a:extLst>
          </p:cNvPr>
          <p:cNvSpPr>
            <a:spLocks noGrp="1"/>
          </p:cNvSpPr>
          <p:nvPr>
            <p:ph idx="1"/>
          </p:nvPr>
        </p:nvSpPr>
        <p:spPr>
          <a:xfrm>
            <a:off x="838200" y="1919289"/>
            <a:ext cx="10515600" cy="4623402"/>
          </a:xfrm>
        </p:spPr>
        <p:txBody>
          <a:bodyPr>
            <a:normAutofit/>
          </a:bodyPr>
          <a:lstStyle/>
          <a:p>
            <a:r>
              <a:rPr lang="en-US" sz="2800" dirty="0"/>
              <a:t>Proliferating CD4 T cell TRB chains from c</a:t>
            </a:r>
            <a:r>
              <a:rPr lang="en-US" dirty="0"/>
              <a:t>olon tissue colitis dataset </a:t>
            </a:r>
            <a:r>
              <a:rPr lang="en-US" sz="2800" dirty="0"/>
              <a:t>are slightly more germline-like in </a:t>
            </a:r>
            <a:r>
              <a:rPr lang="en-US" sz="2800" dirty="0" err="1"/>
              <a:t>irAE</a:t>
            </a:r>
            <a:r>
              <a:rPr lang="en-US" sz="2800" dirty="0"/>
              <a:t> colitis group</a:t>
            </a:r>
            <a:endParaRPr lang="en-US" dirty="0"/>
          </a:p>
          <a:p>
            <a:r>
              <a:rPr lang="en-US" dirty="0"/>
              <a:t>Highly expanded CD8 </a:t>
            </a:r>
            <a:r>
              <a:rPr lang="en-US" dirty="0" err="1"/>
              <a:t>Trms</a:t>
            </a:r>
            <a:r>
              <a:rPr lang="en-US" dirty="0"/>
              <a:t> may have more germline-like TRAs in those developing colitis</a:t>
            </a:r>
            <a:endParaRPr lang="en-US" i="1" dirty="0"/>
          </a:p>
        </p:txBody>
      </p:sp>
    </p:spTree>
    <p:extLst>
      <p:ext uri="{BB962C8B-B14F-4D97-AF65-F5344CB8AC3E}">
        <p14:creationId xmlns:p14="http://schemas.microsoft.com/office/powerpoint/2010/main" val="265678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Positive results summary</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0515600" cy="4623402"/>
          </a:xfrm>
        </p:spPr>
        <p:txBody>
          <a:bodyPr>
            <a:normAutofit fontScale="85000" lnSpcReduction="20000"/>
          </a:bodyPr>
          <a:lstStyle/>
          <a:p>
            <a:r>
              <a:rPr lang="en-US" sz="2800" dirty="0"/>
              <a:t>More proliferating CD4 T cells in </a:t>
            </a:r>
            <a:r>
              <a:rPr lang="en-US" sz="2800" dirty="0" err="1"/>
              <a:t>irAE</a:t>
            </a:r>
            <a:r>
              <a:rPr lang="en-US" sz="2800" dirty="0"/>
              <a:t> colitis tissue (also seen in dataset’s published paper)</a:t>
            </a:r>
          </a:p>
          <a:p>
            <a:r>
              <a:rPr lang="en-US" dirty="0"/>
              <a:t>CD4 proliferating T cells, CD8 naïve T cells, CD8 TEMs, and Tregs have more diverse repertoires in colitis tissue</a:t>
            </a:r>
            <a:endParaRPr lang="en-US" sz="2800" dirty="0"/>
          </a:p>
          <a:p>
            <a:r>
              <a:rPr lang="en-US" sz="2800" dirty="0"/>
              <a:t>Some public/private TCR subgroups show distinct TCR features between </a:t>
            </a:r>
            <a:r>
              <a:rPr lang="en-US" sz="2800" dirty="0" err="1"/>
              <a:t>irAE</a:t>
            </a:r>
            <a:r>
              <a:rPr lang="en-US" sz="2800" dirty="0"/>
              <a:t> groups (data not shown)</a:t>
            </a:r>
          </a:p>
          <a:p>
            <a:pPr lvl="1"/>
            <a:r>
              <a:rPr lang="en-US" dirty="0"/>
              <a:t>Colon tissue colitis dataset</a:t>
            </a:r>
          </a:p>
          <a:p>
            <a:pPr lvl="2"/>
            <a:r>
              <a:rPr lang="en-US" dirty="0"/>
              <a:t>Private CD8 TEM TRB </a:t>
            </a:r>
            <a:r>
              <a:rPr lang="en-US" dirty="0" err="1"/>
              <a:t>pgen</a:t>
            </a:r>
            <a:r>
              <a:rPr lang="en-US" dirty="0"/>
              <a:t> and CDR3 length</a:t>
            </a:r>
          </a:p>
          <a:p>
            <a:pPr lvl="1"/>
            <a:r>
              <a:rPr lang="en-US" dirty="0"/>
              <a:t>PBMC myocarditis-focused dataset</a:t>
            </a:r>
          </a:p>
          <a:p>
            <a:pPr lvl="2"/>
            <a:r>
              <a:rPr lang="en-US" dirty="0"/>
              <a:t>Public CD8 Naïve TRB </a:t>
            </a:r>
            <a:r>
              <a:rPr lang="en-US" dirty="0" err="1"/>
              <a:t>pgen</a:t>
            </a:r>
            <a:endParaRPr lang="en-US" dirty="0"/>
          </a:p>
          <a:p>
            <a:pPr lvl="2"/>
            <a:r>
              <a:rPr lang="en-US" dirty="0"/>
              <a:t>Private CD4 TEM TRA </a:t>
            </a:r>
            <a:r>
              <a:rPr lang="en-US" dirty="0" err="1"/>
              <a:t>pgen</a:t>
            </a:r>
            <a:endParaRPr lang="en-US" dirty="0"/>
          </a:p>
          <a:p>
            <a:pPr lvl="2"/>
            <a:r>
              <a:rPr lang="en-US" dirty="0"/>
              <a:t>Private Treg TRA CDR3 length</a:t>
            </a:r>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2812621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dirty="0"/>
              <a:t>Compare </a:t>
            </a:r>
            <a:r>
              <a:rPr lang="en-US" dirty="0" err="1"/>
              <a:t>SingleR</a:t>
            </a:r>
            <a:r>
              <a:rPr lang="en-US" dirty="0"/>
              <a:t> to Seurat refence mapping cell typing results</a:t>
            </a:r>
          </a:p>
          <a:p>
            <a:r>
              <a:rPr lang="en-US" dirty="0"/>
              <a:t>Look for genes whose expression correlates with </a:t>
            </a:r>
            <a:r>
              <a:rPr lang="en-US" dirty="0" err="1"/>
              <a:t>pgen</a:t>
            </a:r>
            <a:r>
              <a:rPr lang="en-US" dirty="0"/>
              <a:t> in CD8 </a:t>
            </a:r>
            <a:r>
              <a:rPr lang="en-US" dirty="0" err="1"/>
              <a:t>Trms</a:t>
            </a:r>
            <a:endParaRPr lang="en-US" dirty="0"/>
          </a:p>
          <a:p>
            <a:r>
              <a:rPr lang="en-US" dirty="0"/>
              <a:t>Linkage analysis</a:t>
            </a:r>
          </a:p>
          <a:p>
            <a:pPr lvl="1"/>
            <a:r>
              <a:rPr lang="en-US" dirty="0"/>
              <a:t>Look for TCRs shared across datasets</a:t>
            </a:r>
          </a:p>
          <a:p>
            <a:pPr lvl="1"/>
            <a:r>
              <a:rPr lang="en-US" dirty="0"/>
              <a:t>Compare TCR features between linkage groups</a:t>
            </a:r>
          </a:p>
          <a:p>
            <a:pPr lvl="1"/>
            <a:r>
              <a:rPr lang="en-US" dirty="0"/>
              <a:t>Trajectory analysis</a:t>
            </a:r>
          </a:p>
          <a:p>
            <a:r>
              <a:rPr lang="en-US" dirty="0"/>
              <a:t>Extending analysis to more datasets</a:t>
            </a:r>
          </a:p>
          <a:p>
            <a:pPr lvl="1"/>
            <a:r>
              <a:rPr lang="en-US" dirty="0"/>
              <a:t>Flow cytometry, </a:t>
            </a:r>
            <a:r>
              <a:rPr lang="en-US" dirty="0" err="1"/>
              <a:t>CyTOF</a:t>
            </a:r>
            <a:r>
              <a:rPr lang="en-US" dirty="0"/>
              <a:t>, CITE-seq (instead of </a:t>
            </a:r>
            <a:r>
              <a:rPr lang="en-US" dirty="0" err="1"/>
              <a:t>RNAseq</a:t>
            </a:r>
            <a:r>
              <a:rPr lang="en-US" dirty="0"/>
              <a:t> for cell typing) + </a:t>
            </a:r>
            <a:r>
              <a:rPr lang="en-US" dirty="0" err="1"/>
              <a:t>TCRseq</a:t>
            </a:r>
            <a:endParaRPr lang="en-US" dirty="0"/>
          </a:p>
        </p:txBody>
      </p:sp>
    </p:spTree>
    <p:extLst>
      <p:ext uri="{BB962C8B-B14F-4D97-AF65-F5344CB8AC3E}">
        <p14:creationId xmlns:p14="http://schemas.microsoft.com/office/powerpoint/2010/main" val="4091688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0" y="4669282"/>
            <a:ext cx="8664498" cy="232253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numCol="2">
            <a:normAutofit/>
          </a:bodyPr>
          <a:lstStyle/>
          <a:p>
            <a:r>
              <a:rPr lang="en-US" b="1" dirty="0"/>
              <a:t>Peter Linsley</a:t>
            </a:r>
          </a:p>
          <a:p>
            <a:r>
              <a:rPr lang="en-US" dirty="0"/>
              <a:t>Datasets</a:t>
            </a:r>
          </a:p>
          <a:p>
            <a:pPr lvl="1"/>
            <a:r>
              <a:rPr lang="en-US" dirty="0"/>
              <a:t>Colon tissue colitis: </a:t>
            </a:r>
            <a:r>
              <a:rPr lang="en-US" dirty="0" err="1"/>
              <a:t>Luoma</a:t>
            </a:r>
            <a:r>
              <a:rPr lang="en-US" dirty="0"/>
              <a:t> et al. </a:t>
            </a:r>
            <a:r>
              <a:rPr lang="en-US" i="1" dirty="0"/>
              <a:t>Cell. </a:t>
            </a:r>
            <a:r>
              <a:rPr lang="en-US" dirty="0"/>
              <a:t>2020</a:t>
            </a:r>
          </a:p>
          <a:p>
            <a:pPr lvl="1"/>
            <a:r>
              <a:rPr lang="en-US" dirty="0"/>
              <a:t>PBMC myocarditis-focused: Zhu et al. </a:t>
            </a:r>
            <a:r>
              <a:rPr lang="en-US" i="1" dirty="0"/>
              <a:t>Circulation</a:t>
            </a:r>
            <a:r>
              <a:rPr lang="en-US" dirty="0"/>
              <a:t>. 2022</a:t>
            </a:r>
          </a:p>
          <a:p>
            <a:endParaRPr lang="en-US" dirty="0"/>
          </a:p>
          <a:p>
            <a:endParaRPr lang="en-US" dirty="0"/>
          </a:p>
          <a:p>
            <a:endParaRPr lang="en-US" dirty="0"/>
          </a:p>
          <a:p>
            <a:endParaRPr lang="en-US" dirty="0"/>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4" name="TextBox 3">
            <a:extLst>
              <a:ext uri="{FF2B5EF4-FFF2-40B4-BE49-F238E27FC236}">
                <a16:creationId xmlns:a16="http://schemas.microsoft.com/office/drawing/2014/main" id="{DE42040D-E4C8-77A8-2E68-081A35799C82}"/>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426E-8712-73FC-1230-0CD4D76C5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9DCB-FBC2-FB06-35DD-98F3071FDFA2}"/>
              </a:ext>
            </a:extLst>
          </p:cNvPr>
          <p:cNvSpPr>
            <a:spLocks noGrp="1"/>
          </p:cNvSpPr>
          <p:nvPr>
            <p:ph type="title"/>
          </p:nvPr>
        </p:nvSpPr>
        <p:spPr>
          <a:xfrm>
            <a:off x="838200" y="593725"/>
            <a:ext cx="5692646" cy="2093719"/>
          </a:xfrm>
        </p:spPr>
        <p:txBody>
          <a:bodyPr>
            <a:normAutofit/>
          </a:bodyPr>
          <a:lstStyle/>
          <a:p>
            <a:r>
              <a:rPr lang="en-US" dirty="0"/>
              <a:t>Baseline abundances of different cell types have been associated with different organ </a:t>
            </a:r>
            <a:r>
              <a:rPr lang="en-US" dirty="0" err="1"/>
              <a:t>irAEs</a:t>
            </a:r>
            <a:endParaRPr lang="en-US" dirty="0"/>
          </a:p>
        </p:txBody>
      </p:sp>
      <p:pic>
        <p:nvPicPr>
          <p:cNvPr id="3" name="Picture 2">
            <a:extLst>
              <a:ext uri="{FF2B5EF4-FFF2-40B4-BE49-F238E27FC236}">
                <a16:creationId xmlns:a16="http://schemas.microsoft.com/office/drawing/2014/main" id="{2E90CBBA-D537-2285-EC07-D4AD253A5B9E}"/>
              </a:ext>
            </a:extLst>
          </p:cNvPr>
          <p:cNvPicPr>
            <a:picLocks noChangeAspect="1"/>
          </p:cNvPicPr>
          <p:nvPr/>
        </p:nvPicPr>
        <p:blipFill>
          <a:blip r:embed="rId3"/>
          <a:stretch>
            <a:fillRect/>
          </a:stretch>
        </p:blipFill>
        <p:spPr>
          <a:xfrm>
            <a:off x="6530846" y="0"/>
            <a:ext cx="5661154" cy="6858000"/>
          </a:xfrm>
          <a:prstGeom prst="rect">
            <a:avLst/>
          </a:prstGeom>
        </p:spPr>
      </p:pic>
    </p:spTree>
    <p:extLst>
      <p:ext uri="{BB962C8B-B14F-4D97-AF65-F5344CB8AC3E}">
        <p14:creationId xmlns:p14="http://schemas.microsoft.com/office/powerpoint/2010/main" val="11418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B05-AACF-0DA0-497A-84CCA974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C3035-51B2-76A0-B307-3C5ABA2EF3AA}"/>
              </a:ext>
            </a:extLst>
          </p:cNvPr>
          <p:cNvSpPr>
            <a:spLocks noGrp="1"/>
          </p:cNvSpPr>
          <p:nvPr>
            <p:ph type="title"/>
          </p:nvPr>
        </p:nvSpPr>
        <p:spPr>
          <a:xfrm>
            <a:off x="838200" y="593725"/>
            <a:ext cx="10515600" cy="1325563"/>
          </a:xfrm>
        </p:spPr>
        <p:txBody>
          <a:bodyPr>
            <a:normAutofit/>
          </a:bodyPr>
          <a:lstStyle/>
          <a:p>
            <a:r>
              <a:rPr lang="en-US" dirty="0"/>
              <a:t>Highest and lowest CD8 </a:t>
            </a:r>
            <a:r>
              <a:rPr lang="en-US" dirty="0" err="1"/>
              <a:t>Trm</a:t>
            </a:r>
            <a:r>
              <a:rPr lang="en-US" dirty="0"/>
              <a:t> TRA </a:t>
            </a:r>
            <a:r>
              <a:rPr lang="en-US" dirty="0" err="1"/>
              <a:t>pgen</a:t>
            </a:r>
            <a:r>
              <a:rPr lang="en-US" dirty="0"/>
              <a:t> cells do not have distinct transcriptional phenotypes</a:t>
            </a:r>
          </a:p>
        </p:txBody>
      </p:sp>
      <p:pic>
        <p:nvPicPr>
          <p:cNvPr id="19" name="Picture 18">
            <a:extLst>
              <a:ext uri="{FF2B5EF4-FFF2-40B4-BE49-F238E27FC236}">
                <a16:creationId xmlns:a16="http://schemas.microsoft.com/office/drawing/2014/main" id="{91D98BCF-BD49-CEAF-94EA-87D131802725}"/>
              </a:ext>
            </a:extLst>
          </p:cNvPr>
          <p:cNvPicPr>
            <a:picLocks noChangeAspect="1"/>
          </p:cNvPicPr>
          <p:nvPr/>
        </p:nvPicPr>
        <p:blipFill>
          <a:blip r:embed="rId3"/>
          <a:stretch>
            <a:fillRect/>
          </a:stretch>
        </p:blipFill>
        <p:spPr>
          <a:xfrm>
            <a:off x="1873405" y="2025237"/>
            <a:ext cx="8019585" cy="4832763"/>
          </a:xfrm>
          <a:prstGeom prst="rect">
            <a:avLst/>
          </a:prstGeom>
        </p:spPr>
      </p:pic>
    </p:spTree>
    <p:extLst>
      <p:ext uri="{BB962C8B-B14F-4D97-AF65-F5344CB8AC3E}">
        <p14:creationId xmlns:p14="http://schemas.microsoft.com/office/powerpoint/2010/main" val="14518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E2-9756-34B4-6D1A-1885CD772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56CC-EF57-6105-CEFB-2D5143EFBCF3}"/>
              </a:ext>
            </a:extLst>
          </p:cNvPr>
          <p:cNvSpPr>
            <a:spLocks noGrp="1"/>
          </p:cNvSpPr>
          <p:nvPr>
            <p:ph type="title"/>
          </p:nvPr>
        </p:nvSpPr>
        <p:spPr>
          <a:xfrm>
            <a:off x="838200" y="593725"/>
            <a:ext cx="10515600" cy="1325563"/>
          </a:xfrm>
        </p:spPr>
        <p:txBody>
          <a:bodyPr>
            <a:normAutofit/>
          </a:bodyPr>
          <a:lstStyle/>
          <a:p>
            <a:r>
              <a:rPr lang="en-US" dirty="0"/>
              <a:t>Converged TCRs mark antigen exposed T cells </a:t>
            </a:r>
            <a:r>
              <a:rPr lang="en-US" i="0" u="none" strike="noStrike" dirty="0">
                <a:solidFill>
                  <a:srgbClr val="212121"/>
                </a:solidFill>
                <a:effectLst/>
              </a:rPr>
              <a:t>and are associated with ICB response</a:t>
            </a:r>
            <a:r>
              <a:rPr lang="en-US" dirty="0"/>
              <a:t> (</a:t>
            </a:r>
            <a:r>
              <a:rPr lang="en-US" i="0" u="none" strike="noStrike" dirty="0">
                <a:solidFill>
                  <a:srgbClr val="212121"/>
                </a:solidFill>
                <a:effectLst/>
              </a:rPr>
              <a:t>PMID36350695)</a:t>
            </a:r>
            <a:endParaRPr lang="en-US" dirty="0"/>
          </a:p>
        </p:txBody>
      </p:sp>
      <p:sp>
        <p:nvSpPr>
          <p:cNvPr id="12" name="Content Placeholder 2">
            <a:extLst>
              <a:ext uri="{FF2B5EF4-FFF2-40B4-BE49-F238E27FC236}">
                <a16:creationId xmlns:a16="http://schemas.microsoft.com/office/drawing/2014/main" id="{AFC228AD-997E-B650-DBB4-3BA8C672AA21}"/>
              </a:ext>
            </a:extLst>
          </p:cNvPr>
          <p:cNvSpPr>
            <a:spLocks noGrp="1"/>
          </p:cNvSpPr>
          <p:nvPr>
            <p:ph idx="1"/>
          </p:nvPr>
        </p:nvSpPr>
        <p:spPr>
          <a:xfrm>
            <a:off x="838200" y="1919288"/>
            <a:ext cx="10515600" cy="4344987"/>
          </a:xfrm>
        </p:spPr>
        <p:txBody>
          <a:bodyPr>
            <a:normAutofit/>
          </a:bodyPr>
          <a:lstStyle/>
          <a:p>
            <a:r>
              <a:rPr lang="en-US" dirty="0"/>
              <a:t>Public CDR3 AAs</a:t>
            </a:r>
          </a:p>
          <a:p>
            <a:pPr lvl="1"/>
            <a:r>
              <a:rPr lang="en-US" dirty="0"/>
              <a:t>CDR3 AA present in &gt; 1 patient</a:t>
            </a:r>
          </a:p>
          <a:p>
            <a:pPr lvl="1"/>
            <a:r>
              <a:rPr lang="en-US" dirty="0"/>
              <a:t>Perhaps from germline recombination biases/convergent recombination or TCR convergence</a:t>
            </a:r>
          </a:p>
          <a:p>
            <a:r>
              <a:rPr lang="en-US" dirty="0"/>
              <a:t>TCR convergence</a:t>
            </a:r>
          </a:p>
          <a:p>
            <a:pPr lvl="1"/>
            <a:r>
              <a:rPr lang="en-US" dirty="0"/>
              <a:t>&gt; 1 CDR3 </a:t>
            </a:r>
            <a:r>
              <a:rPr lang="en-US" dirty="0" err="1"/>
              <a:t>nt</a:t>
            </a:r>
            <a:r>
              <a:rPr lang="en-US" dirty="0"/>
              <a:t> leading to CDR3 AA</a:t>
            </a:r>
          </a:p>
          <a:p>
            <a:pPr lvl="1"/>
            <a:r>
              <a:rPr lang="en-US" dirty="0"/>
              <a:t>Perhaps from selection due to persistent antigen exposure</a:t>
            </a:r>
          </a:p>
        </p:txBody>
      </p:sp>
    </p:spTree>
    <p:extLst>
      <p:ext uri="{BB962C8B-B14F-4D97-AF65-F5344CB8AC3E}">
        <p14:creationId xmlns:p14="http://schemas.microsoft.com/office/powerpoint/2010/main" val="3331041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CF3B-F5DD-01C9-B8A6-8B0698E25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BFE0-4ABA-5D86-A756-A3CE1551E40D}"/>
              </a:ext>
            </a:extLst>
          </p:cNvPr>
          <p:cNvSpPr>
            <a:spLocks noGrp="1"/>
          </p:cNvSpPr>
          <p:nvPr>
            <p:ph type="title"/>
          </p:nvPr>
        </p:nvSpPr>
        <p:spPr>
          <a:xfrm>
            <a:off x="838200" y="593725"/>
            <a:ext cx="10515600" cy="1325563"/>
          </a:xfrm>
        </p:spPr>
        <p:txBody>
          <a:bodyPr>
            <a:normAutofit/>
          </a:bodyPr>
          <a:lstStyle/>
          <a:p>
            <a:r>
              <a:rPr lang="en-US" dirty="0"/>
              <a:t>TRA CDR3AA publicity, </a:t>
            </a:r>
            <a:r>
              <a:rPr lang="en-US" dirty="0" err="1"/>
              <a:t>privicity</a:t>
            </a:r>
            <a:r>
              <a:rPr lang="en-US" dirty="0"/>
              <a:t>, convergence-colored UMAPs</a:t>
            </a:r>
          </a:p>
        </p:txBody>
      </p:sp>
      <p:sp>
        <p:nvSpPr>
          <p:cNvPr id="3" name="TextBox 2">
            <a:extLst>
              <a:ext uri="{FF2B5EF4-FFF2-40B4-BE49-F238E27FC236}">
                <a16:creationId xmlns:a16="http://schemas.microsoft.com/office/drawing/2014/main" id="{BC95563D-564A-F92F-73B1-4B465712C606}"/>
              </a:ext>
            </a:extLst>
          </p:cNvPr>
          <p:cNvSpPr txBox="1"/>
          <p:nvPr/>
        </p:nvSpPr>
        <p:spPr>
          <a:xfrm>
            <a:off x="1544444" y="2158381"/>
            <a:ext cx="6099716" cy="369332"/>
          </a:xfrm>
          <a:prstGeom prst="rect">
            <a:avLst/>
          </a:prstGeom>
          <a:noFill/>
        </p:spPr>
        <p:txBody>
          <a:bodyPr wrap="square">
            <a:spAutoFit/>
          </a:bodyPr>
          <a:lstStyle/>
          <a:p>
            <a:r>
              <a:rPr lang="en-US" dirty="0"/>
              <a:t>PBMC myocarditis-focused dataset</a:t>
            </a:r>
          </a:p>
        </p:txBody>
      </p:sp>
      <p:sp>
        <p:nvSpPr>
          <p:cNvPr id="5" name="TextBox 4">
            <a:extLst>
              <a:ext uri="{FF2B5EF4-FFF2-40B4-BE49-F238E27FC236}">
                <a16:creationId xmlns:a16="http://schemas.microsoft.com/office/drawing/2014/main" id="{A3DAFA85-ECE6-FCDD-2CA4-A7482AD0687D}"/>
              </a:ext>
            </a:extLst>
          </p:cNvPr>
          <p:cNvSpPr txBox="1"/>
          <p:nvPr/>
        </p:nvSpPr>
        <p:spPr>
          <a:xfrm>
            <a:off x="7317057" y="2158381"/>
            <a:ext cx="6099716" cy="369332"/>
          </a:xfrm>
          <a:prstGeom prst="rect">
            <a:avLst/>
          </a:prstGeom>
          <a:noFill/>
        </p:spPr>
        <p:txBody>
          <a:bodyPr wrap="square">
            <a:spAutoFit/>
          </a:bodyPr>
          <a:lstStyle/>
          <a:p>
            <a:r>
              <a:rPr lang="en-US" dirty="0"/>
              <a:t>Colon tissue colitis dataset</a:t>
            </a:r>
          </a:p>
        </p:txBody>
      </p:sp>
      <p:pic>
        <p:nvPicPr>
          <p:cNvPr id="7" name="Picture 6">
            <a:extLst>
              <a:ext uri="{FF2B5EF4-FFF2-40B4-BE49-F238E27FC236}">
                <a16:creationId xmlns:a16="http://schemas.microsoft.com/office/drawing/2014/main" id="{5E02107D-F870-BF7C-E564-7501A382E1F8}"/>
              </a:ext>
            </a:extLst>
          </p:cNvPr>
          <p:cNvPicPr>
            <a:picLocks noChangeAspect="1"/>
          </p:cNvPicPr>
          <p:nvPr/>
        </p:nvPicPr>
        <p:blipFill>
          <a:blip r:embed="rId3"/>
          <a:stretch>
            <a:fillRect/>
          </a:stretch>
        </p:blipFill>
        <p:spPr>
          <a:xfrm>
            <a:off x="1504485" y="4914350"/>
            <a:ext cx="3008971" cy="1769983"/>
          </a:xfrm>
          <a:prstGeom prst="rect">
            <a:avLst/>
          </a:prstGeom>
        </p:spPr>
      </p:pic>
      <p:pic>
        <p:nvPicPr>
          <p:cNvPr id="10" name="Picture 9">
            <a:extLst>
              <a:ext uri="{FF2B5EF4-FFF2-40B4-BE49-F238E27FC236}">
                <a16:creationId xmlns:a16="http://schemas.microsoft.com/office/drawing/2014/main" id="{A87EEAF4-9209-049B-8A94-5EAE0B1BC918}"/>
              </a:ext>
            </a:extLst>
          </p:cNvPr>
          <p:cNvPicPr>
            <a:picLocks noChangeAspect="1"/>
          </p:cNvPicPr>
          <p:nvPr/>
        </p:nvPicPr>
        <p:blipFill>
          <a:blip r:embed="rId4"/>
          <a:stretch>
            <a:fillRect/>
          </a:stretch>
        </p:blipFill>
        <p:spPr>
          <a:xfrm>
            <a:off x="0" y="2839354"/>
            <a:ext cx="3008971" cy="1818187"/>
          </a:xfrm>
          <a:prstGeom prst="rect">
            <a:avLst/>
          </a:prstGeom>
        </p:spPr>
      </p:pic>
      <p:pic>
        <p:nvPicPr>
          <p:cNvPr id="11" name="Picture 10">
            <a:extLst>
              <a:ext uri="{FF2B5EF4-FFF2-40B4-BE49-F238E27FC236}">
                <a16:creationId xmlns:a16="http://schemas.microsoft.com/office/drawing/2014/main" id="{92DDF566-36C8-2CF3-3706-0B6DB7CB4FFA}"/>
              </a:ext>
            </a:extLst>
          </p:cNvPr>
          <p:cNvPicPr>
            <a:picLocks noChangeAspect="1"/>
          </p:cNvPicPr>
          <p:nvPr/>
        </p:nvPicPr>
        <p:blipFill>
          <a:blip r:embed="rId5"/>
          <a:stretch>
            <a:fillRect/>
          </a:stretch>
        </p:blipFill>
        <p:spPr>
          <a:xfrm>
            <a:off x="7401223" y="4908050"/>
            <a:ext cx="3008971" cy="1842939"/>
          </a:xfrm>
          <a:prstGeom prst="rect">
            <a:avLst/>
          </a:prstGeom>
        </p:spPr>
      </p:pic>
      <p:pic>
        <p:nvPicPr>
          <p:cNvPr id="12" name="Picture 11">
            <a:extLst>
              <a:ext uri="{FF2B5EF4-FFF2-40B4-BE49-F238E27FC236}">
                <a16:creationId xmlns:a16="http://schemas.microsoft.com/office/drawing/2014/main" id="{ECC13BBA-F07D-5F94-6092-03D18EAC68A5}"/>
              </a:ext>
            </a:extLst>
          </p:cNvPr>
          <p:cNvPicPr>
            <a:picLocks noChangeAspect="1"/>
          </p:cNvPicPr>
          <p:nvPr/>
        </p:nvPicPr>
        <p:blipFill>
          <a:blip r:embed="rId6"/>
          <a:stretch>
            <a:fillRect/>
          </a:stretch>
        </p:blipFill>
        <p:spPr>
          <a:xfrm>
            <a:off x="9190064" y="2841652"/>
            <a:ext cx="3008972" cy="1837147"/>
          </a:xfrm>
          <a:prstGeom prst="rect">
            <a:avLst/>
          </a:prstGeom>
        </p:spPr>
      </p:pic>
      <p:pic>
        <p:nvPicPr>
          <p:cNvPr id="13" name="Picture 12">
            <a:extLst>
              <a:ext uri="{FF2B5EF4-FFF2-40B4-BE49-F238E27FC236}">
                <a16:creationId xmlns:a16="http://schemas.microsoft.com/office/drawing/2014/main" id="{455410C5-E968-A57A-0BD7-36D910BC428E}"/>
              </a:ext>
            </a:extLst>
          </p:cNvPr>
          <p:cNvPicPr>
            <a:picLocks noChangeAspect="1"/>
          </p:cNvPicPr>
          <p:nvPr/>
        </p:nvPicPr>
        <p:blipFill>
          <a:blip r:embed="rId7"/>
          <a:stretch>
            <a:fillRect/>
          </a:stretch>
        </p:blipFill>
        <p:spPr>
          <a:xfrm>
            <a:off x="6406290" y="2832620"/>
            <a:ext cx="2904979" cy="1824922"/>
          </a:xfrm>
          <a:prstGeom prst="rect">
            <a:avLst/>
          </a:prstGeom>
        </p:spPr>
      </p:pic>
      <p:pic>
        <p:nvPicPr>
          <p:cNvPr id="6" name="Picture 5">
            <a:extLst>
              <a:ext uri="{FF2B5EF4-FFF2-40B4-BE49-F238E27FC236}">
                <a16:creationId xmlns:a16="http://schemas.microsoft.com/office/drawing/2014/main" id="{E00206C7-794B-AF77-4A2B-0AD9A103DC54}"/>
              </a:ext>
            </a:extLst>
          </p:cNvPr>
          <p:cNvPicPr>
            <a:picLocks noChangeAspect="1"/>
          </p:cNvPicPr>
          <p:nvPr/>
        </p:nvPicPr>
        <p:blipFill>
          <a:blip r:embed="rId8"/>
          <a:stretch>
            <a:fillRect/>
          </a:stretch>
        </p:blipFill>
        <p:spPr>
          <a:xfrm>
            <a:off x="3113124" y="2784522"/>
            <a:ext cx="3008971" cy="1873019"/>
          </a:xfrm>
          <a:prstGeom prst="rect">
            <a:avLst/>
          </a:prstGeom>
        </p:spPr>
      </p:pic>
    </p:spTree>
    <p:extLst>
      <p:ext uri="{BB962C8B-B14F-4D97-AF65-F5344CB8AC3E}">
        <p14:creationId xmlns:p14="http://schemas.microsoft.com/office/powerpoint/2010/main" val="283134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228D3-A0FC-E0FC-2BDD-9F54C7F58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5D155-CC4E-9A2E-F790-609827E45C8C}"/>
              </a:ext>
            </a:extLst>
          </p:cNvPr>
          <p:cNvSpPr>
            <a:spLocks noGrp="1"/>
          </p:cNvSpPr>
          <p:nvPr>
            <p:ph type="title"/>
          </p:nvPr>
        </p:nvSpPr>
        <p:spPr>
          <a:xfrm>
            <a:off x="838200" y="593725"/>
            <a:ext cx="10515600" cy="1325563"/>
          </a:xfrm>
        </p:spPr>
        <p:txBody>
          <a:bodyPr>
            <a:normAutofit fontScale="90000"/>
          </a:bodyPr>
          <a:lstStyle/>
          <a:p>
            <a:r>
              <a:rPr lang="en-US" dirty="0"/>
              <a:t>Within CD4 proliferating T cells from colon tissue colitis dataset, no differences in convergence fraction for either chain or </a:t>
            </a:r>
            <a:r>
              <a:rPr lang="en-US" dirty="0" err="1"/>
              <a:t>irAE</a:t>
            </a:r>
            <a:r>
              <a:rPr lang="en-US" dirty="0"/>
              <a:t> group</a:t>
            </a:r>
          </a:p>
        </p:txBody>
      </p:sp>
      <p:pic>
        <p:nvPicPr>
          <p:cNvPr id="6" name="Picture 5">
            <a:extLst>
              <a:ext uri="{FF2B5EF4-FFF2-40B4-BE49-F238E27FC236}">
                <a16:creationId xmlns:a16="http://schemas.microsoft.com/office/drawing/2014/main" id="{B328FCE8-FE69-6972-E0B3-766F0ADE52CB}"/>
              </a:ext>
            </a:extLst>
          </p:cNvPr>
          <p:cNvPicPr>
            <a:picLocks noChangeAspect="1"/>
          </p:cNvPicPr>
          <p:nvPr/>
        </p:nvPicPr>
        <p:blipFill>
          <a:blip r:embed="rId3"/>
          <a:stretch>
            <a:fillRect/>
          </a:stretch>
        </p:blipFill>
        <p:spPr>
          <a:xfrm>
            <a:off x="1765300" y="1983206"/>
            <a:ext cx="7772400" cy="4874794"/>
          </a:xfrm>
          <a:prstGeom prst="rect">
            <a:avLst/>
          </a:prstGeom>
        </p:spPr>
      </p:pic>
      <p:sp>
        <p:nvSpPr>
          <p:cNvPr id="7" name="TextBox 6">
            <a:extLst>
              <a:ext uri="{FF2B5EF4-FFF2-40B4-BE49-F238E27FC236}">
                <a16:creationId xmlns:a16="http://schemas.microsoft.com/office/drawing/2014/main" id="{AD37E0A4-EE0C-88DA-AAF5-E45B2D130900}"/>
              </a:ext>
            </a:extLst>
          </p:cNvPr>
          <p:cNvSpPr txBox="1"/>
          <p:nvPr/>
        </p:nvSpPr>
        <p:spPr>
          <a:xfrm>
            <a:off x="9537700" y="5380672"/>
            <a:ext cx="2667000" cy="1477328"/>
          </a:xfrm>
          <a:prstGeom prst="rect">
            <a:avLst/>
          </a:prstGeom>
          <a:noFill/>
        </p:spPr>
        <p:txBody>
          <a:bodyPr wrap="square" rtlCol="0">
            <a:spAutoFit/>
          </a:bodyPr>
          <a:lstStyle/>
          <a:p>
            <a:r>
              <a:rPr lang="en-US" dirty="0"/>
              <a:t>Didn’t see differences in convergence (or publicity, </a:t>
            </a:r>
            <a:r>
              <a:rPr lang="en-US" dirty="0" err="1"/>
              <a:t>privicity</a:t>
            </a:r>
            <a:r>
              <a:rPr lang="en-US" dirty="0"/>
              <a:t>) fraction(s) for other cell types in either dataset</a:t>
            </a:r>
          </a:p>
        </p:txBody>
      </p:sp>
    </p:spTree>
    <p:extLst>
      <p:ext uri="{BB962C8B-B14F-4D97-AF65-F5344CB8AC3E}">
        <p14:creationId xmlns:p14="http://schemas.microsoft.com/office/powerpoint/2010/main" val="1808129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A0C5-B8B1-BAC2-ABB1-C965AF963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19C12-F6E1-FEA0-C635-ED1112AE0C07}"/>
              </a:ext>
            </a:extLst>
          </p:cNvPr>
          <p:cNvSpPr>
            <a:spLocks noGrp="1"/>
          </p:cNvSpPr>
          <p:nvPr>
            <p:ph type="title"/>
          </p:nvPr>
        </p:nvSpPr>
        <p:spPr>
          <a:xfrm>
            <a:off x="838200" y="593725"/>
            <a:ext cx="10515600" cy="1325563"/>
          </a:xfrm>
        </p:spPr>
        <p:txBody>
          <a:bodyPr>
            <a:normAutofit fontScale="90000"/>
          </a:bodyPr>
          <a:lstStyle/>
          <a:p>
            <a:r>
              <a:rPr lang="en-US" dirty="0"/>
              <a:t>Other T cell convergence differences by </a:t>
            </a:r>
            <a:r>
              <a:rPr lang="en-US" dirty="0" err="1"/>
              <a:t>irAE</a:t>
            </a:r>
            <a:r>
              <a:rPr lang="en-US" dirty="0"/>
              <a:t> group in colon tissue colitis dataset observed because of no converged </a:t>
            </a:r>
            <a:r>
              <a:rPr lang="en-US" dirty="0" err="1"/>
              <a:t>dnT</a:t>
            </a:r>
            <a:r>
              <a:rPr lang="en-US" dirty="0"/>
              <a:t> TRB CDR3AAs </a:t>
            </a:r>
          </a:p>
        </p:txBody>
      </p:sp>
      <p:pic>
        <p:nvPicPr>
          <p:cNvPr id="18" name="Picture 17">
            <a:extLst>
              <a:ext uri="{FF2B5EF4-FFF2-40B4-BE49-F238E27FC236}">
                <a16:creationId xmlns:a16="http://schemas.microsoft.com/office/drawing/2014/main" id="{120322C8-451A-29E9-4E5C-6EC991AE4B2B}"/>
              </a:ext>
            </a:extLst>
          </p:cNvPr>
          <p:cNvPicPr>
            <a:picLocks noChangeAspect="1"/>
          </p:cNvPicPr>
          <p:nvPr/>
        </p:nvPicPr>
        <p:blipFill>
          <a:blip r:embed="rId3"/>
          <a:stretch>
            <a:fillRect/>
          </a:stretch>
        </p:blipFill>
        <p:spPr>
          <a:xfrm>
            <a:off x="2153435" y="1982680"/>
            <a:ext cx="7885129" cy="4845608"/>
          </a:xfrm>
          <a:prstGeom prst="rect">
            <a:avLst/>
          </a:prstGeom>
        </p:spPr>
      </p:pic>
    </p:spTree>
    <p:extLst>
      <p:ext uri="{BB962C8B-B14F-4D97-AF65-F5344CB8AC3E}">
        <p14:creationId xmlns:p14="http://schemas.microsoft.com/office/powerpoint/2010/main" val="4256186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95AB-65D4-D216-4360-3ED80911B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35E36-B2A4-3D3E-44BE-C1619F5A7AD9}"/>
              </a:ext>
            </a:extLst>
          </p:cNvPr>
          <p:cNvSpPr>
            <a:spLocks noGrp="1"/>
          </p:cNvSpPr>
          <p:nvPr>
            <p:ph type="title"/>
          </p:nvPr>
        </p:nvSpPr>
        <p:spPr>
          <a:xfrm>
            <a:off x="838200" y="593725"/>
            <a:ext cx="10515600" cy="1325563"/>
          </a:xfrm>
        </p:spPr>
        <p:txBody>
          <a:bodyPr>
            <a:normAutofit/>
          </a:bodyPr>
          <a:lstStyle/>
          <a:p>
            <a:r>
              <a:rPr lang="en-US" dirty="0"/>
              <a:t>Anticorrelation between CDR3 length and germline-ness</a:t>
            </a:r>
          </a:p>
        </p:txBody>
      </p:sp>
      <p:pic>
        <p:nvPicPr>
          <p:cNvPr id="5" name="Picture 4">
            <a:extLst>
              <a:ext uri="{FF2B5EF4-FFF2-40B4-BE49-F238E27FC236}">
                <a16:creationId xmlns:a16="http://schemas.microsoft.com/office/drawing/2014/main" id="{27EA1B9A-3555-4617-3807-D9E432699934}"/>
              </a:ext>
            </a:extLst>
          </p:cNvPr>
          <p:cNvPicPr>
            <a:picLocks noChangeAspect="1"/>
          </p:cNvPicPr>
          <p:nvPr/>
        </p:nvPicPr>
        <p:blipFill>
          <a:blip r:embed="rId3"/>
          <a:stretch>
            <a:fillRect/>
          </a:stretch>
        </p:blipFill>
        <p:spPr>
          <a:xfrm>
            <a:off x="2352039" y="1722141"/>
            <a:ext cx="8553853" cy="5098720"/>
          </a:xfrm>
          <a:prstGeom prst="rect">
            <a:avLst/>
          </a:prstGeom>
        </p:spPr>
      </p:pic>
      <p:sp>
        <p:nvSpPr>
          <p:cNvPr id="6" name="TextBox 5">
            <a:extLst>
              <a:ext uri="{FF2B5EF4-FFF2-40B4-BE49-F238E27FC236}">
                <a16:creationId xmlns:a16="http://schemas.microsoft.com/office/drawing/2014/main" id="{86C32B47-7FC3-C6A2-A199-2E54CE214A60}"/>
              </a:ext>
            </a:extLst>
          </p:cNvPr>
          <p:cNvSpPr txBox="1"/>
          <p:nvPr/>
        </p:nvSpPr>
        <p:spPr>
          <a:xfrm rot="16200000">
            <a:off x="1574728" y="2944464"/>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7" name="TextBox 6">
            <a:extLst>
              <a:ext uri="{FF2B5EF4-FFF2-40B4-BE49-F238E27FC236}">
                <a16:creationId xmlns:a16="http://schemas.microsoft.com/office/drawing/2014/main" id="{44BAA38E-97C2-A58F-4A38-01450FAC2F12}"/>
              </a:ext>
            </a:extLst>
          </p:cNvPr>
          <p:cNvSpPr txBox="1"/>
          <p:nvPr/>
        </p:nvSpPr>
        <p:spPr>
          <a:xfrm>
            <a:off x="540937" y="3633233"/>
            <a:ext cx="1967655" cy="369332"/>
          </a:xfrm>
          <a:prstGeom prst="rect">
            <a:avLst/>
          </a:prstGeom>
          <a:noFill/>
        </p:spPr>
        <p:txBody>
          <a:bodyPr wrap="none" rtlCol="0">
            <a:spAutoFit/>
          </a:bodyPr>
          <a:lstStyle/>
          <a:p>
            <a:r>
              <a:rPr lang="en-US" dirty="0"/>
              <a:t>More germline-like</a:t>
            </a:r>
          </a:p>
        </p:txBody>
      </p:sp>
      <p:sp>
        <p:nvSpPr>
          <p:cNvPr id="8" name="TextBox 7">
            <a:extLst>
              <a:ext uri="{FF2B5EF4-FFF2-40B4-BE49-F238E27FC236}">
                <a16:creationId xmlns:a16="http://schemas.microsoft.com/office/drawing/2014/main" id="{E9F8A77C-4C54-AE17-24DB-F47EFF17B583}"/>
              </a:ext>
            </a:extLst>
          </p:cNvPr>
          <p:cNvSpPr txBox="1"/>
          <p:nvPr/>
        </p:nvSpPr>
        <p:spPr>
          <a:xfrm rot="5400000">
            <a:off x="1554407" y="4754047"/>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9" name="TextBox 8">
            <a:extLst>
              <a:ext uri="{FF2B5EF4-FFF2-40B4-BE49-F238E27FC236}">
                <a16:creationId xmlns:a16="http://schemas.microsoft.com/office/drawing/2014/main" id="{9F593902-492D-CA73-63CD-424FD6AF9340}"/>
              </a:ext>
            </a:extLst>
          </p:cNvPr>
          <p:cNvSpPr txBox="1"/>
          <p:nvPr/>
        </p:nvSpPr>
        <p:spPr>
          <a:xfrm>
            <a:off x="659753" y="4065278"/>
            <a:ext cx="1848839" cy="369332"/>
          </a:xfrm>
          <a:prstGeom prst="rect">
            <a:avLst/>
          </a:prstGeom>
          <a:noFill/>
        </p:spPr>
        <p:txBody>
          <a:bodyPr wrap="none" rtlCol="0">
            <a:spAutoFit/>
          </a:bodyPr>
          <a:lstStyle/>
          <a:p>
            <a:r>
              <a:rPr lang="en-US" dirty="0"/>
              <a:t>Less germline-like</a:t>
            </a:r>
          </a:p>
        </p:txBody>
      </p:sp>
    </p:spTree>
    <p:extLst>
      <p:ext uri="{BB962C8B-B14F-4D97-AF65-F5344CB8AC3E}">
        <p14:creationId xmlns:p14="http://schemas.microsoft.com/office/powerpoint/2010/main" val="1156799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14FC-9C3C-E0A2-0460-D5C75FBC5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7BC93-2CE3-6B95-20CC-EB135F46CAEB}"/>
              </a:ext>
            </a:extLst>
          </p:cNvPr>
          <p:cNvSpPr>
            <a:spLocks noGrp="1"/>
          </p:cNvSpPr>
          <p:nvPr>
            <p:ph type="title"/>
          </p:nvPr>
        </p:nvSpPr>
        <p:spPr>
          <a:xfrm>
            <a:off x="838200" y="593725"/>
            <a:ext cx="10515600" cy="1325563"/>
          </a:xfrm>
        </p:spPr>
        <p:txBody>
          <a:bodyPr>
            <a:normAutofit/>
          </a:bodyPr>
          <a:lstStyle/>
          <a:p>
            <a:r>
              <a:rPr lang="en-US" dirty="0"/>
              <a:t>PBMC myocarditis-focused dataset marker checks</a:t>
            </a:r>
          </a:p>
        </p:txBody>
      </p:sp>
      <p:pic>
        <p:nvPicPr>
          <p:cNvPr id="3" name="Picture 2">
            <a:extLst>
              <a:ext uri="{FF2B5EF4-FFF2-40B4-BE49-F238E27FC236}">
                <a16:creationId xmlns:a16="http://schemas.microsoft.com/office/drawing/2014/main" id="{16D96869-4BEE-69DE-E92F-088083E14431}"/>
              </a:ext>
            </a:extLst>
          </p:cNvPr>
          <p:cNvPicPr>
            <a:picLocks noChangeAspect="1"/>
          </p:cNvPicPr>
          <p:nvPr/>
        </p:nvPicPr>
        <p:blipFill>
          <a:blip r:embed="rId3"/>
          <a:stretch>
            <a:fillRect/>
          </a:stretch>
        </p:blipFill>
        <p:spPr>
          <a:xfrm>
            <a:off x="0" y="2060649"/>
            <a:ext cx="6190785" cy="3825564"/>
          </a:xfrm>
          <a:prstGeom prst="rect">
            <a:avLst/>
          </a:prstGeom>
        </p:spPr>
      </p:pic>
      <p:pic>
        <p:nvPicPr>
          <p:cNvPr id="4" name="Picture 3">
            <a:extLst>
              <a:ext uri="{FF2B5EF4-FFF2-40B4-BE49-F238E27FC236}">
                <a16:creationId xmlns:a16="http://schemas.microsoft.com/office/drawing/2014/main" id="{ADD67CB5-4461-76BD-11A6-D2122ADF8E51}"/>
              </a:ext>
            </a:extLst>
          </p:cNvPr>
          <p:cNvPicPr>
            <a:picLocks noChangeAspect="1"/>
          </p:cNvPicPr>
          <p:nvPr/>
        </p:nvPicPr>
        <p:blipFill>
          <a:blip r:embed="rId4"/>
          <a:stretch>
            <a:fillRect/>
          </a:stretch>
        </p:blipFill>
        <p:spPr>
          <a:xfrm>
            <a:off x="6126001" y="2060649"/>
            <a:ext cx="6065999" cy="3825564"/>
          </a:xfrm>
          <a:prstGeom prst="rect">
            <a:avLst/>
          </a:prstGeom>
        </p:spPr>
      </p:pic>
    </p:spTree>
    <p:extLst>
      <p:ext uri="{BB962C8B-B14F-4D97-AF65-F5344CB8AC3E}">
        <p14:creationId xmlns:p14="http://schemas.microsoft.com/office/powerpoint/2010/main" val="2376010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7BBF-6F99-987D-F10C-B247524C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26442-D5F0-C23E-8577-1CDD17B19D57}"/>
              </a:ext>
            </a:extLst>
          </p:cNvPr>
          <p:cNvSpPr>
            <a:spLocks noGrp="1"/>
          </p:cNvSpPr>
          <p:nvPr>
            <p:ph type="title"/>
          </p:nvPr>
        </p:nvSpPr>
        <p:spPr>
          <a:xfrm>
            <a:off x="838200" y="593725"/>
            <a:ext cx="10515600" cy="1325563"/>
          </a:xfrm>
        </p:spPr>
        <p:txBody>
          <a:bodyPr>
            <a:normAutofit/>
          </a:bodyPr>
          <a:lstStyle/>
          <a:p>
            <a:r>
              <a:rPr lang="en-US" dirty="0"/>
              <a:t>PBMC myocarditis-focused dataset cell type scores</a:t>
            </a:r>
          </a:p>
        </p:txBody>
      </p:sp>
      <p:pic>
        <p:nvPicPr>
          <p:cNvPr id="5" name="Picture 4">
            <a:extLst>
              <a:ext uri="{FF2B5EF4-FFF2-40B4-BE49-F238E27FC236}">
                <a16:creationId xmlns:a16="http://schemas.microsoft.com/office/drawing/2014/main" id="{F503B2C0-E8BC-D8A1-A948-691395399F93}"/>
              </a:ext>
            </a:extLst>
          </p:cNvPr>
          <p:cNvPicPr>
            <a:picLocks noChangeAspect="1"/>
          </p:cNvPicPr>
          <p:nvPr/>
        </p:nvPicPr>
        <p:blipFill>
          <a:blip r:embed="rId3"/>
          <a:stretch>
            <a:fillRect/>
          </a:stretch>
        </p:blipFill>
        <p:spPr>
          <a:xfrm>
            <a:off x="3339480" y="4290361"/>
            <a:ext cx="4159717" cy="2583340"/>
          </a:xfrm>
          <a:prstGeom prst="rect">
            <a:avLst/>
          </a:prstGeom>
        </p:spPr>
      </p:pic>
      <p:pic>
        <p:nvPicPr>
          <p:cNvPr id="6" name="Picture 5">
            <a:extLst>
              <a:ext uri="{FF2B5EF4-FFF2-40B4-BE49-F238E27FC236}">
                <a16:creationId xmlns:a16="http://schemas.microsoft.com/office/drawing/2014/main" id="{6CEBB937-610F-0A88-3A2E-760E021144CB}"/>
              </a:ext>
            </a:extLst>
          </p:cNvPr>
          <p:cNvPicPr>
            <a:picLocks noChangeAspect="1"/>
          </p:cNvPicPr>
          <p:nvPr/>
        </p:nvPicPr>
        <p:blipFill>
          <a:blip r:embed="rId4"/>
          <a:stretch>
            <a:fillRect/>
          </a:stretch>
        </p:blipFill>
        <p:spPr>
          <a:xfrm>
            <a:off x="0" y="1419940"/>
            <a:ext cx="4692805" cy="2870421"/>
          </a:xfrm>
          <a:prstGeom prst="rect">
            <a:avLst/>
          </a:prstGeom>
        </p:spPr>
      </p:pic>
      <p:pic>
        <p:nvPicPr>
          <p:cNvPr id="7" name="Picture 6">
            <a:extLst>
              <a:ext uri="{FF2B5EF4-FFF2-40B4-BE49-F238E27FC236}">
                <a16:creationId xmlns:a16="http://schemas.microsoft.com/office/drawing/2014/main" id="{0D350BC3-9B53-816F-2619-7E2633A10D51}"/>
              </a:ext>
            </a:extLst>
          </p:cNvPr>
          <p:cNvPicPr>
            <a:picLocks noChangeAspect="1"/>
          </p:cNvPicPr>
          <p:nvPr/>
        </p:nvPicPr>
        <p:blipFill>
          <a:blip r:embed="rId5"/>
          <a:stretch>
            <a:fillRect/>
          </a:stretch>
        </p:blipFill>
        <p:spPr>
          <a:xfrm>
            <a:off x="6095999" y="1468478"/>
            <a:ext cx="4465181" cy="2725911"/>
          </a:xfrm>
          <a:prstGeom prst="rect">
            <a:avLst/>
          </a:prstGeom>
        </p:spPr>
      </p:pic>
    </p:spTree>
    <p:extLst>
      <p:ext uri="{BB962C8B-B14F-4D97-AF65-F5344CB8AC3E}">
        <p14:creationId xmlns:p14="http://schemas.microsoft.com/office/powerpoint/2010/main" val="408636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3" name="TextBox 2">
            <a:extLst>
              <a:ext uri="{FF2B5EF4-FFF2-40B4-BE49-F238E27FC236}">
                <a16:creationId xmlns:a16="http://schemas.microsoft.com/office/drawing/2014/main" id="{F906A40F-A6D5-B50F-45FD-A68F87DE9139}"/>
              </a:ext>
            </a:extLst>
          </p:cNvPr>
          <p:cNvSpPr txBox="1"/>
          <p:nvPr/>
        </p:nvSpPr>
        <p:spPr>
          <a:xfrm>
            <a:off x="10654125" y="6488668"/>
            <a:ext cx="6096000" cy="369332"/>
          </a:xfrm>
          <a:prstGeom prst="rect">
            <a:avLst/>
          </a:prstGeom>
          <a:noFill/>
        </p:spPr>
        <p:txBody>
          <a:bodyPr wrap="square">
            <a:spAutoFit/>
          </a:bodyPr>
          <a:lstStyle/>
          <a:p>
            <a:r>
              <a:rPr lang="en-US" dirty="0"/>
              <a:t>PMID31330185</a:t>
            </a:r>
          </a:p>
        </p:txBody>
      </p:sp>
    </p:spTree>
    <p:extLst>
      <p:ext uri="{BB962C8B-B14F-4D97-AF65-F5344CB8AC3E}">
        <p14:creationId xmlns:p14="http://schemas.microsoft.com/office/powerpoint/2010/main" val="61826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0110-D9DD-0A41-983B-0B05F2A0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91B8B-1692-B0E9-01E4-A8E574A89D5F}"/>
              </a:ext>
            </a:extLst>
          </p:cNvPr>
          <p:cNvSpPr>
            <a:spLocks noGrp="1"/>
          </p:cNvSpPr>
          <p:nvPr>
            <p:ph type="title"/>
          </p:nvPr>
        </p:nvSpPr>
        <p:spPr>
          <a:xfrm>
            <a:off x="838200" y="593725"/>
            <a:ext cx="10515600" cy="1325563"/>
          </a:xfrm>
        </p:spPr>
        <p:txBody>
          <a:bodyPr>
            <a:normAutofit/>
          </a:bodyPr>
          <a:lstStyle/>
          <a:p>
            <a:r>
              <a:rPr lang="en-US" dirty="0"/>
              <a:t>Colon tissue colitis dataset marker checks</a:t>
            </a:r>
          </a:p>
        </p:txBody>
      </p:sp>
      <p:pic>
        <p:nvPicPr>
          <p:cNvPr id="5" name="Picture 4">
            <a:extLst>
              <a:ext uri="{FF2B5EF4-FFF2-40B4-BE49-F238E27FC236}">
                <a16:creationId xmlns:a16="http://schemas.microsoft.com/office/drawing/2014/main" id="{B6E41EA5-AC2A-AA17-C5E2-071375745637}"/>
              </a:ext>
            </a:extLst>
          </p:cNvPr>
          <p:cNvPicPr>
            <a:picLocks noChangeAspect="1"/>
          </p:cNvPicPr>
          <p:nvPr/>
        </p:nvPicPr>
        <p:blipFill>
          <a:blip r:embed="rId3"/>
          <a:stretch>
            <a:fillRect/>
          </a:stretch>
        </p:blipFill>
        <p:spPr>
          <a:xfrm>
            <a:off x="1550018" y="1625236"/>
            <a:ext cx="4055327" cy="2458470"/>
          </a:xfrm>
          <a:prstGeom prst="rect">
            <a:avLst/>
          </a:prstGeom>
        </p:spPr>
      </p:pic>
      <p:pic>
        <p:nvPicPr>
          <p:cNvPr id="6" name="Picture 5">
            <a:extLst>
              <a:ext uri="{FF2B5EF4-FFF2-40B4-BE49-F238E27FC236}">
                <a16:creationId xmlns:a16="http://schemas.microsoft.com/office/drawing/2014/main" id="{84AEC57F-0FEA-4990-28BD-4FF0A6DDB4BB}"/>
              </a:ext>
            </a:extLst>
          </p:cNvPr>
          <p:cNvPicPr>
            <a:picLocks noChangeAspect="1"/>
          </p:cNvPicPr>
          <p:nvPr/>
        </p:nvPicPr>
        <p:blipFill>
          <a:blip r:embed="rId4"/>
          <a:stretch>
            <a:fillRect/>
          </a:stretch>
        </p:blipFill>
        <p:spPr>
          <a:xfrm>
            <a:off x="5605345" y="1625237"/>
            <a:ext cx="4103181" cy="2458469"/>
          </a:xfrm>
          <a:prstGeom prst="rect">
            <a:avLst/>
          </a:prstGeom>
        </p:spPr>
      </p:pic>
      <p:pic>
        <p:nvPicPr>
          <p:cNvPr id="7" name="Picture 6">
            <a:extLst>
              <a:ext uri="{FF2B5EF4-FFF2-40B4-BE49-F238E27FC236}">
                <a16:creationId xmlns:a16="http://schemas.microsoft.com/office/drawing/2014/main" id="{4EDAA87A-6A83-C976-3806-CFBC93817FDB}"/>
              </a:ext>
            </a:extLst>
          </p:cNvPr>
          <p:cNvPicPr>
            <a:picLocks noChangeAspect="1"/>
          </p:cNvPicPr>
          <p:nvPr/>
        </p:nvPicPr>
        <p:blipFill>
          <a:blip r:embed="rId5"/>
          <a:stretch>
            <a:fillRect/>
          </a:stretch>
        </p:blipFill>
        <p:spPr>
          <a:xfrm>
            <a:off x="1550018" y="3941827"/>
            <a:ext cx="4103181" cy="2557827"/>
          </a:xfrm>
          <a:prstGeom prst="rect">
            <a:avLst/>
          </a:prstGeom>
        </p:spPr>
      </p:pic>
      <p:pic>
        <p:nvPicPr>
          <p:cNvPr id="9" name="Picture 8">
            <a:extLst>
              <a:ext uri="{FF2B5EF4-FFF2-40B4-BE49-F238E27FC236}">
                <a16:creationId xmlns:a16="http://schemas.microsoft.com/office/drawing/2014/main" id="{2C6C33B4-DFAE-38AD-CAA4-7451DCBBACE3}"/>
              </a:ext>
            </a:extLst>
          </p:cNvPr>
          <p:cNvPicPr>
            <a:picLocks noChangeAspect="1"/>
          </p:cNvPicPr>
          <p:nvPr/>
        </p:nvPicPr>
        <p:blipFill>
          <a:blip r:embed="rId6"/>
          <a:stretch>
            <a:fillRect/>
          </a:stretch>
        </p:blipFill>
        <p:spPr>
          <a:xfrm>
            <a:off x="5557490" y="3918813"/>
            <a:ext cx="4103182" cy="2580841"/>
          </a:xfrm>
          <a:prstGeom prst="rect">
            <a:avLst/>
          </a:prstGeom>
        </p:spPr>
      </p:pic>
    </p:spTree>
    <p:extLst>
      <p:ext uri="{BB962C8B-B14F-4D97-AF65-F5344CB8AC3E}">
        <p14:creationId xmlns:p14="http://schemas.microsoft.com/office/powerpoint/2010/main" val="2075147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11F9-7ECD-9294-0CC5-F39C74398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FBD9-EF3F-29C7-9A02-42CC6895D243}"/>
              </a:ext>
            </a:extLst>
          </p:cNvPr>
          <p:cNvSpPr>
            <a:spLocks noGrp="1"/>
          </p:cNvSpPr>
          <p:nvPr>
            <p:ph type="title"/>
          </p:nvPr>
        </p:nvSpPr>
        <p:spPr>
          <a:xfrm>
            <a:off x="838200" y="593725"/>
            <a:ext cx="10515600" cy="1325563"/>
          </a:xfrm>
        </p:spPr>
        <p:txBody>
          <a:bodyPr>
            <a:normAutofit/>
          </a:bodyPr>
          <a:lstStyle/>
          <a:p>
            <a:r>
              <a:rPr lang="en-US" dirty="0"/>
              <a:t>Colon tissue colitis dataset cell type scores</a:t>
            </a:r>
          </a:p>
        </p:txBody>
      </p:sp>
      <p:pic>
        <p:nvPicPr>
          <p:cNvPr id="3" name="Picture 2">
            <a:extLst>
              <a:ext uri="{FF2B5EF4-FFF2-40B4-BE49-F238E27FC236}">
                <a16:creationId xmlns:a16="http://schemas.microsoft.com/office/drawing/2014/main" id="{F17C0580-34C4-4CEA-8C6A-263F5D4B3A49}"/>
              </a:ext>
            </a:extLst>
          </p:cNvPr>
          <p:cNvPicPr>
            <a:picLocks noChangeAspect="1"/>
          </p:cNvPicPr>
          <p:nvPr/>
        </p:nvPicPr>
        <p:blipFill>
          <a:blip r:embed="rId3"/>
          <a:stretch>
            <a:fillRect/>
          </a:stretch>
        </p:blipFill>
        <p:spPr>
          <a:xfrm>
            <a:off x="0" y="1490674"/>
            <a:ext cx="4314551" cy="2624126"/>
          </a:xfrm>
          <a:prstGeom prst="rect">
            <a:avLst/>
          </a:prstGeom>
        </p:spPr>
      </p:pic>
      <p:pic>
        <p:nvPicPr>
          <p:cNvPr id="4" name="Picture 3">
            <a:extLst>
              <a:ext uri="{FF2B5EF4-FFF2-40B4-BE49-F238E27FC236}">
                <a16:creationId xmlns:a16="http://schemas.microsoft.com/office/drawing/2014/main" id="{CE8A7786-F551-CAAF-1523-FD829522FF96}"/>
              </a:ext>
            </a:extLst>
          </p:cNvPr>
          <p:cNvPicPr>
            <a:picLocks noChangeAspect="1"/>
          </p:cNvPicPr>
          <p:nvPr/>
        </p:nvPicPr>
        <p:blipFill>
          <a:blip r:embed="rId4"/>
          <a:stretch>
            <a:fillRect/>
          </a:stretch>
        </p:blipFill>
        <p:spPr>
          <a:xfrm>
            <a:off x="6096000" y="1490675"/>
            <a:ext cx="4383691" cy="2624126"/>
          </a:xfrm>
          <a:prstGeom prst="rect">
            <a:avLst/>
          </a:prstGeom>
        </p:spPr>
      </p:pic>
      <p:pic>
        <p:nvPicPr>
          <p:cNvPr id="8" name="Picture 7">
            <a:extLst>
              <a:ext uri="{FF2B5EF4-FFF2-40B4-BE49-F238E27FC236}">
                <a16:creationId xmlns:a16="http://schemas.microsoft.com/office/drawing/2014/main" id="{927AFED4-7A34-50FB-46C5-46DB28DA4520}"/>
              </a:ext>
            </a:extLst>
          </p:cNvPr>
          <p:cNvPicPr>
            <a:picLocks noChangeAspect="1"/>
          </p:cNvPicPr>
          <p:nvPr/>
        </p:nvPicPr>
        <p:blipFill>
          <a:blip r:embed="rId5"/>
          <a:stretch>
            <a:fillRect/>
          </a:stretch>
        </p:blipFill>
        <p:spPr>
          <a:xfrm>
            <a:off x="2892215" y="4025845"/>
            <a:ext cx="4659351" cy="2832155"/>
          </a:xfrm>
          <a:prstGeom prst="rect">
            <a:avLst/>
          </a:prstGeom>
        </p:spPr>
      </p:pic>
    </p:spTree>
    <p:extLst>
      <p:ext uri="{BB962C8B-B14F-4D97-AF65-F5344CB8AC3E}">
        <p14:creationId xmlns:p14="http://schemas.microsoft.com/office/powerpoint/2010/main" val="2983573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9AB1C-BC8C-4B8A-2164-50CF34A04D7F}"/>
              </a:ext>
            </a:extLst>
          </p:cNvPr>
          <p:cNvSpPr txBox="1"/>
          <p:nvPr/>
        </p:nvSpPr>
        <p:spPr>
          <a:xfrm>
            <a:off x="10620836"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5257800" cy="1384977"/>
          </a:xfrm>
        </p:spPr>
        <p:txBody>
          <a:bodyPr>
            <a:normAutofit/>
          </a:bodyPr>
          <a:lstStyle/>
          <a:p>
            <a:r>
              <a:rPr lang="en-US" dirty="0" err="1"/>
              <a:t>irAEs</a:t>
            </a:r>
            <a:r>
              <a:rPr lang="en-US" dirty="0"/>
              <a:t> are rather common and can be severe</a:t>
            </a:r>
          </a:p>
        </p:txBody>
      </p:sp>
      <p:pic>
        <p:nvPicPr>
          <p:cNvPr id="2" name="Picture 1">
            <a:extLst>
              <a:ext uri="{FF2B5EF4-FFF2-40B4-BE49-F238E27FC236}">
                <a16:creationId xmlns:a16="http://schemas.microsoft.com/office/drawing/2014/main" id="{DC887466-7155-1809-B884-AE787F28D614}"/>
              </a:ext>
            </a:extLst>
          </p:cNvPr>
          <p:cNvPicPr>
            <a:picLocks noChangeAspect="1"/>
          </p:cNvPicPr>
          <p:nvPr/>
        </p:nvPicPr>
        <p:blipFill>
          <a:blip r:embed="rId3"/>
          <a:stretch>
            <a:fillRect/>
          </a:stretch>
        </p:blipFill>
        <p:spPr>
          <a:xfrm>
            <a:off x="5917582" y="0"/>
            <a:ext cx="4586748" cy="6858000"/>
          </a:xfrm>
          <a:prstGeom prst="rect">
            <a:avLst/>
          </a:prstGeom>
        </p:spPr>
      </p:pic>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3DC5C-238A-B855-6793-72F075CFB182}"/>
              </a:ext>
            </a:extLst>
          </p:cNvPr>
          <p:cNvSpPr txBox="1"/>
          <p:nvPr/>
        </p:nvSpPr>
        <p:spPr>
          <a:xfrm>
            <a:off x="10628858" y="6488668"/>
            <a:ext cx="1636987" cy="369332"/>
          </a:xfrm>
          <a:prstGeom prst="rect">
            <a:avLst/>
          </a:prstGeom>
          <a:noFill/>
        </p:spPr>
        <p:txBody>
          <a:bodyPr wrap="none" rtlCol="0">
            <a:spAutoFit/>
          </a:bodyPr>
          <a:lstStyle/>
          <a:p>
            <a:pPr algn="l"/>
            <a:r>
              <a:rPr lang="en-US" b="0" i="0" u="none" strike="noStrike" dirty="0">
                <a:solidFill>
                  <a:srgbClr val="1B1B1B"/>
                </a:solidFill>
                <a:effectLst/>
              </a:rPr>
              <a:t>PMID36480204</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pic>
        <p:nvPicPr>
          <p:cNvPr id="2" name="Picture 1">
            <a:extLst>
              <a:ext uri="{FF2B5EF4-FFF2-40B4-BE49-F238E27FC236}">
                <a16:creationId xmlns:a16="http://schemas.microsoft.com/office/drawing/2014/main" id="{158C54C8-42DB-2EE1-28F3-3E0F71B09F3A}"/>
              </a:ext>
            </a:extLst>
          </p:cNvPr>
          <p:cNvPicPr>
            <a:picLocks noChangeAspect="1"/>
          </p:cNvPicPr>
          <p:nvPr/>
        </p:nvPicPr>
        <p:blipFill>
          <a:blip r:embed="rId3"/>
          <a:stretch>
            <a:fillRect/>
          </a:stretch>
        </p:blipFill>
        <p:spPr>
          <a:xfrm>
            <a:off x="2383437" y="1688668"/>
            <a:ext cx="7104088" cy="5169332"/>
          </a:xfrm>
          <a:prstGeom prst="rect">
            <a:avLst/>
          </a:prstGeom>
        </p:spPr>
      </p:pic>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345B-E62A-8F1B-E320-08C37478B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4B32792-E09B-66EA-31DD-9D10BBF9E067}"/>
              </a:ext>
            </a:extLst>
          </p:cNvPr>
          <p:cNvGrpSpPr/>
          <p:nvPr/>
        </p:nvGrpSpPr>
        <p:grpSpPr>
          <a:xfrm>
            <a:off x="546408" y="-870012"/>
            <a:ext cx="13556947" cy="7358680"/>
            <a:chOff x="1395300" y="1730627"/>
            <a:chExt cx="10433610" cy="5127373"/>
          </a:xfrm>
        </p:grpSpPr>
        <p:pic>
          <p:nvPicPr>
            <p:cNvPr id="6" name="Picture 5">
              <a:extLst>
                <a:ext uri="{FF2B5EF4-FFF2-40B4-BE49-F238E27FC236}">
                  <a16:creationId xmlns:a16="http://schemas.microsoft.com/office/drawing/2014/main" id="{917F05A6-1D20-F017-5945-B977BC16ED41}"/>
                </a:ext>
              </a:extLst>
            </p:cNvPr>
            <p:cNvPicPr>
              <a:picLocks noChangeAspect="1"/>
            </p:cNvPicPr>
            <p:nvPr/>
          </p:nvPicPr>
          <p:blipFill>
            <a:blip r:embed="rId3"/>
            <a:stretch>
              <a:fillRect/>
            </a:stretch>
          </p:blipFill>
          <p:spPr>
            <a:xfrm>
              <a:off x="1395300" y="1730627"/>
              <a:ext cx="8453238" cy="5127373"/>
            </a:xfrm>
            <a:prstGeom prst="rect">
              <a:avLst/>
            </a:prstGeom>
          </p:spPr>
        </p:pic>
        <p:sp>
          <p:nvSpPr>
            <p:cNvPr id="10" name="TextBox 9">
              <a:extLst>
                <a:ext uri="{FF2B5EF4-FFF2-40B4-BE49-F238E27FC236}">
                  <a16:creationId xmlns:a16="http://schemas.microsoft.com/office/drawing/2014/main" id="{A0B2046C-B78F-D365-B7C2-665DFE0297FC}"/>
                </a:ext>
              </a:extLst>
            </p:cNvPr>
            <p:cNvSpPr txBox="1"/>
            <p:nvPr/>
          </p:nvSpPr>
          <p:spPr>
            <a:xfrm>
              <a:off x="3487798" y="3788480"/>
              <a:ext cx="8341112" cy="255605"/>
            </a:xfrm>
            <a:prstGeom prst="rect">
              <a:avLst/>
            </a:prstGeom>
            <a:noFill/>
          </p:spPr>
          <p:txBody>
            <a:bodyPr wrap="square">
              <a:spAutoFit/>
            </a:bodyPr>
            <a:lstStyle/>
            <a:p>
              <a:r>
                <a:rPr lang="en-US" sz="1400" b="0" i="0" u="none" strike="noStrike" dirty="0">
                  <a:solidFill>
                    <a:srgbClr val="333333"/>
                  </a:solidFill>
                  <a:effectLst/>
                </a:rPr>
                <a:t>AUCs for previously reported biomarkers and clinical parameters (68)</a:t>
              </a:r>
              <a:endParaRPr lang="en-US" sz="1400" dirty="0"/>
            </a:p>
          </p:txBody>
        </p:sp>
        <p:sp>
          <p:nvSpPr>
            <p:cNvPr id="11" name="Rectangle 10">
              <a:extLst>
                <a:ext uri="{FF2B5EF4-FFF2-40B4-BE49-F238E27FC236}">
                  <a16:creationId xmlns:a16="http://schemas.microsoft.com/office/drawing/2014/main" id="{2BD14673-470F-2BA2-27E0-0508334E81C3}"/>
                </a:ext>
              </a:extLst>
            </p:cNvPr>
            <p:cNvSpPr/>
            <p:nvPr/>
          </p:nvSpPr>
          <p:spPr>
            <a:xfrm>
              <a:off x="1395300" y="1730628"/>
              <a:ext cx="8986485" cy="2057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itle 1">
            <a:extLst>
              <a:ext uri="{FF2B5EF4-FFF2-40B4-BE49-F238E27FC236}">
                <a16:creationId xmlns:a16="http://schemas.microsoft.com/office/drawing/2014/main" id="{1C1C9250-74B3-0806-C27A-3757FE76F084}"/>
              </a:ext>
            </a:extLst>
          </p:cNvPr>
          <p:cNvSpPr>
            <a:spLocks noGrp="1"/>
          </p:cNvSpPr>
          <p:nvPr>
            <p:ph type="title"/>
          </p:nvPr>
        </p:nvSpPr>
        <p:spPr>
          <a:xfrm>
            <a:off x="838200" y="593725"/>
            <a:ext cx="10515600" cy="1325563"/>
          </a:xfrm>
        </p:spPr>
        <p:txBody>
          <a:bodyPr>
            <a:normAutofit/>
          </a:bodyPr>
          <a:lstStyle/>
          <a:p>
            <a:pPr algn="l"/>
            <a:r>
              <a:rPr lang="en-US" dirty="0"/>
              <a:t>Pre-therapy data generally struggle to reliably predict </a:t>
            </a:r>
            <a:r>
              <a:rPr lang="en-US" dirty="0" err="1"/>
              <a:t>irAE</a:t>
            </a:r>
            <a:r>
              <a:rPr lang="en-US" dirty="0"/>
              <a:t> risk</a:t>
            </a:r>
            <a:endParaRPr lang="en-US" i="0" u="none" strike="noStrike" dirty="0">
              <a:solidFill>
                <a:srgbClr val="212121"/>
              </a:solidFill>
              <a:effectLst/>
            </a:endParaRPr>
          </a:p>
        </p:txBody>
      </p:sp>
      <p:sp>
        <p:nvSpPr>
          <p:cNvPr id="8" name="TextBox 7">
            <a:extLst>
              <a:ext uri="{FF2B5EF4-FFF2-40B4-BE49-F238E27FC236}">
                <a16:creationId xmlns:a16="http://schemas.microsoft.com/office/drawing/2014/main" id="{7D523926-A7EA-91DD-97A5-6B5E5D46FF63}"/>
              </a:ext>
            </a:extLst>
          </p:cNvPr>
          <p:cNvSpPr txBox="1"/>
          <p:nvPr/>
        </p:nvSpPr>
        <p:spPr>
          <a:xfrm>
            <a:off x="10575560" y="6488668"/>
            <a:ext cx="6100996" cy="369332"/>
          </a:xfrm>
          <a:prstGeom prst="rect">
            <a:avLst/>
          </a:prstGeom>
          <a:noFill/>
        </p:spPr>
        <p:txBody>
          <a:bodyPr wrap="square">
            <a:spAutoFit/>
          </a:bodyPr>
          <a:lstStyle/>
          <a:p>
            <a:r>
              <a:rPr lang="en-US" i="0" u="none" strike="noStrike" dirty="0">
                <a:solidFill>
                  <a:srgbClr val="212121"/>
                </a:solidFill>
                <a:effectLst/>
              </a:rPr>
              <a:t>PMID36248910</a:t>
            </a:r>
            <a:endParaRPr lang="en-US" dirty="0"/>
          </a:p>
        </p:txBody>
      </p:sp>
    </p:spTree>
    <p:extLst>
      <p:ext uri="{BB962C8B-B14F-4D97-AF65-F5344CB8AC3E}">
        <p14:creationId xmlns:p14="http://schemas.microsoft.com/office/powerpoint/2010/main" val="18890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12E-A372-6635-6ADE-E07E2F40F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15251-A241-69F1-9476-FEDF9A75D9CB}"/>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A348EA46-8F52-246B-7D0C-F3EDBC8AFD01}"/>
              </a:ext>
            </a:extLst>
          </p:cNvPr>
          <p:cNvPicPr>
            <a:picLocks noChangeAspect="1"/>
          </p:cNvPicPr>
          <p:nvPr/>
        </p:nvPicPr>
        <p:blipFill>
          <a:blip r:embed="rId3"/>
          <a:stretch>
            <a:fillRect/>
          </a:stretch>
        </p:blipFill>
        <p:spPr>
          <a:xfrm>
            <a:off x="1866001" y="1517923"/>
            <a:ext cx="8172079" cy="5013367"/>
          </a:xfrm>
          <a:prstGeom prst="rect">
            <a:avLst/>
          </a:prstGeom>
        </p:spPr>
      </p:pic>
      <p:sp>
        <p:nvSpPr>
          <p:cNvPr id="9" name="TextBox 8">
            <a:extLst>
              <a:ext uri="{FF2B5EF4-FFF2-40B4-BE49-F238E27FC236}">
                <a16:creationId xmlns:a16="http://schemas.microsoft.com/office/drawing/2014/main" id="{5F4B058C-5F0A-2B17-A254-0C9B438A628E}"/>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437877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18670</TotalTime>
  <Words>6477</Words>
  <Application>Microsoft Macintosh PowerPoint</Application>
  <PresentationFormat>Widescreen</PresentationFormat>
  <Paragraphs>556</Paragraphs>
  <Slides>55</Slides>
  <Notes>55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55</vt:i4>
      </vt:variant>
    </vt:vector>
  </HeadingPairs>
  <TitlesOfParts>
    <vt:vector size="72" baseType="lpstr">
      <vt:lpstr>-apple-system</vt:lpstr>
      <vt:lpstr>AdvPSA183</vt:lpstr>
      <vt:lpstr>Arial</vt:lpstr>
      <vt:lpstr>Calibri</vt:lpstr>
      <vt:lpstr>Calibri Light</vt:lpstr>
      <vt:lpstr>Cambria</vt:lpstr>
      <vt:lpstr>ElsevierGulliver</vt:lpstr>
      <vt:lpstr>Europa</vt:lpstr>
      <vt:lpstr>Georgia</vt:lpstr>
      <vt:lpstr>Helvetica</vt:lpstr>
      <vt:lpstr>Menlo</vt:lpstr>
      <vt:lpstr>Merriweather</vt:lpstr>
      <vt:lpstr>Roboto</vt:lpstr>
      <vt:lpstr>Söhne</vt:lpstr>
      <vt:lpstr>Times New Roman</vt:lpstr>
      <vt:lpstr>Wingdings</vt:lpstr>
      <vt:lpstr>Office Theme</vt:lpstr>
      <vt:lpstr>Mining public datasets for driving forces of immune-related adverse events (irAEs) from immune checkpoint blockade (ICB)</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 and can be severe</vt:lpstr>
      <vt:lpstr>PowerPoint Presentation</vt:lpstr>
      <vt:lpstr>Pre-therapy data generally struggle to reliably predict irAE risk</vt:lpstr>
      <vt:lpstr>Possible mechanisms driving irAEs</vt:lpstr>
      <vt:lpstr>On therapy T cell expansion, repertoire diversification associated with irAE development (PMID33643899, PMID28031229, PMID27698113)</vt:lpstr>
      <vt:lpstr>irAEs after combination ICB associated with enhanced proliferation of Th1-associated CD4+ TEMs, enhanced cytotoxicity of PD-1+ LAG-3+ CD8+ T cells</vt:lpstr>
      <vt:lpstr>Organs more similar to (lung) tumor have higher irAE incidence rates, TCR sharing between (lung) tumor and (skin) irAE tissue</vt:lpstr>
      <vt:lpstr>Goals</vt:lpstr>
      <vt:lpstr>PowerPoint Presentation</vt:lpstr>
      <vt:lpstr>PBMC myocarditis-focused dataset</vt:lpstr>
      <vt:lpstr>PowerPoint Presentation</vt:lpstr>
      <vt:lpstr>Main conclusions of theirs from colon tissue colitis dataset: higher T cell fraction in irAE group, CD4 T cell subtype abundance differences by irAE group</vt:lpstr>
      <vt:lpstr>Main conclusions of theirs from colon tissue colitis dataset: CD8 T cell subtype abundance differences by irAE group, CD8 T cells more cytotoxic and slightly more proliferative in irAE group</vt:lpstr>
      <vt:lpstr>Main conclusions of theirs from colon tissue colitis dataset: TCR sharing between CD8 Trm and CTL clusters suggests that CD8s in colon tissue arose from Trm populations</vt:lpstr>
      <vt:lpstr>Unanswered questions from these two datasets</vt:lpstr>
      <vt:lpstr>QC (colon tissue colitis dataset)</vt:lpstr>
      <vt:lpstr>Data normalization, highly variable feature selection, data scaling, dimensional reduction</vt:lpstr>
      <vt:lpstr>Clustering, reference mapping</vt:lpstr>
      <vt:lpstr>Reassuringly, some cell types seem more abundant in ICI colitis group</vt:lpstr>
      <vt:lpstr>Recapitulate more proliferating CD4 T cells in irAE colitis tissue</vt:lpstr>
      <vt:lpstr>Some cell types have more diverse repertoires in colitis tissue</vt:lpstr>
      <vt:lpstr>Colon tissue colitis dataset: recapitulate CDR3 AA linkage spreading across more cell types within irAE group, high sharing between CD8 Trms and CD8 TCM/TEM</vt:lpstr>
      <vt:lpstr>PBMC myocarditis-focused dataset CDR3 AA linkages are spread across more cell types within no irAE group</vt:lpstr>
      <vt:lpstr>Feature analysis methods</vt:lpstr>
      <vt:lpstr>Proliferating CD4 T cell TRB chains from colon tissue colitis dataset are slightly more germline-like in irAE colitis group</vt:lpstr>
      <vt:lpstr>Antigen exposure induces T cell expansion</vt:lpstr>
      <vt:lpstr>Feature analysis within T cell expansion bins for each cell type</vt:lpstr>
      <vt:lpstr>Some colon tissue colitis dataset features between irAE groups may be different among chain, cell type combos (none are different if downsampled)</vt:lpstr>
      <vt:lpstr>Highly expanded CD8 Trms may have more germline-like TRAs in those developing colitis</vt:lpstr>
      <vt:lpstr>Negative results summary</vt:lpstr>
      <vt:lpstr>Indeterminate results summary</vt:lpstr>
      <vt:lpstr>Positive results summary</vt:lpstr>
      <vt:lpstr>Next steps</vt:lpstr>
      <vt:lpstr>Acknowledgements</vt:lpstr>
      <vt:lpstr>Extra slides</vt:lpstr>
      <vt:lpstr>Baseline abundances of different cell types have been associated with different organ irAEs</vt:lpstr>
      <vt:lpstr>Highest and lowest CD8 Trm TRA pgen cells do not have distinct transcriptional phenotypes</vt:lpstr>
      <vt:lpstr>Converged TCRs mark antigen exposed T cells and are associated with ICB response (PMID36350695)</vt:lpstr>
      <vt:lpstr>TRA CDR3AA publicity, privicity, convergence-colored UMAPs</vt:lpstr>
      <vt:lpstr>Within CD4 proliferating T cells from colon tissue colitis dataset, no differences in convergence fraction for either chain or irAE group</vt:lpstr>
      <vt:lpstr>Other T cell convergence differences by irAE group in colon tissue colitis dataset observed because of no converged dnT TRB CDR3AAs </vt:lpstr>
      <vt:lpstr>Anticorrelation between CDR3 length and germline-ness</vt:lpstr>
      <vt:lpstr>PBMC myocarditis-focused dataset marker checks</vt:lpstr>
      <vt:lpstr>PBMC myocarditis-focused dataset cell type scores</vt:lpstr>
      <vt:lpstr>Colon tissue colitis dataset marker checks</vt:lpstr>
      <vt:lpstr>Colon tissue colitis dataset cell type scores</vt:lpstr>
      <vt:lpstr>irAEs vs. autoimmune conditions</vt:lpstr>
      <vt:lpstr>PD-1 and CTLA-4 blockade induce distinct responses despite both converging on Akt signaling</vt:lpstr>
      <vt:lpstr>Effect of tumor type on ICB response</vt:lpstr>
      <vt:lpstr>Predictors of ICB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3444</cp:revision>
  <dcterms:created xsi:type="dcterms:W3CDTF">2023-09-15T17:40:02Z</dcterms:created>
  <dcterms:modified xsi:type="dcterms:W3CDTF">2024-01-30T00:44:36Z</dcterms:modified>
</cp:coreProperties>
</file>